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9"/>
  </p:notesMasterIdLst>
  <p:sldIdLst>
    <p:sldId id="280" r:id="rId2"/>
    <p:sldId id="281" r:id="rId3"/>
    <p:sldId id="282" r:id="rId4"/>
    <p:sldId id="28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279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6AA42-B1A8-474C-8DA4-31132F9F2469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E4B59-A9E7-49A6-B7B1-1AD9D458E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53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49233-482E-452E-8808-DDA31E214CF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7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28600" y="1948815"/>
            <a:ext cx="7899400" cy="21913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0000"/>
          </a:bodyPr>
          <a:lstStyle/>
          <a:p>
            <a:pPr marL="914400" marR="0" indent="0" algn="l">
              <a:lnSpc>
                <a:spcPts val="5700"/>
              </a:lnSpc>
              <a:spcAft>
                <a:spcPts val="0"/>
              </a:spcAft>
            </a:pPr>
            <a:r>
              <a:rPr lang="en-US" sz="4500" b="1" spc="350">
                <a:solidFill>
                  <a:srgbClr val="000000"/>
                </a:solidFill>
                <a:latin typeface="Tahoma" panose="02020603050405020304" pitchFamily="2"/>
              </a:rPr>
              <a:t>Finansijski menadžment </a:t>
            </a:r>
          </a:p>
          <a:p>
            <a:pPr marL="1600200" marR="0" indent="0" algn="l">
              <a:lnSpc>
                <a:spcPts val="5800"/>
              </a:lnSpc>
              <a:spcBef>
                <a:spcPts val="670"/>
              </a:spcBef>
              <a:spcAft>
                <a:spcPts val="5060"/>
              </a:spcAft>
            </a:pPr>
            <a:r>
              <a:rPr lang="en-US" sz="4500" b="1" spc="395">
                <a:solidFill>
                  <a:srgbClr val="000000"/>
                </a:solidFill>
                <a:latin typeface="Tahoma" panose="02020603050405020304" pitchFamily="2"/>
              </a:rPr>
              <a:t>TEMPUS projekata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228600" y="4140200"/>
            <a:ext cx="7899400" cy="2514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0000"/>
          </a:bodyPr>
          <a:lstStyle/>
          <a:p>
            <a:pPr marL="429768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2050" spc="20">
                <a:solidFill>
                  <a:srgbClr val="000000"/>
                </a:solidFill>
                <a:latin typeface="Tahoma" panose="02020603050405020304" pitchFamily="2"/>
              </a:rPr>
              <a:t>Ana Ilić </a:t>
            </a:r>
          </a:p>
          <a:p>
            <a:pPr marL="4297680" marR="0" indent="0" algn="l">
              <a:lnSpc>
                <a:spcPts val="2600"/>
              </a:lnSpc>
              <a:spcBef>
                <a:spcPts val="290"/>
              </a:spcBef>
              <a:spcAft>
                <a:spcPts val="0"/>
              </a:spcAft>
            </a:pPr>
            <a:r>
              <a:rPr lang="en-US" sz="2050" u="sng" spc="40">
                <a:solidFill>
                  <a:srgbClr val="0000FF"/>
                </a:solidFill>
                <a:latin typeface="Tahoma" panose="02020603050405020304" pitchFamily="2"/>
              </a:rPr>
              <a:t>ana.ilich@yahoo.com</a:t>
            </a:r>
            <a:r>
              <a:rPr lang="en-US" sz="2050" spc="40">
                <a:solidFill>
                  <a:srgbClr val="000000"/>
                </a:solidFill>
                <a:latin typeface="Tahoma" panose="02020603050405020304" pitchFamily="2"/>
              </a:rPr>
              <a:t>  </a:t>
            </a:r>
          </a:p>
          <a:p>
            <a:pPr marL="4297680" marR="0" indent="0" algn="l">
              <a:lnSpc>
                <a:spcPts val="2600"/>
              </a:lnSpc>
              <a:spcBef>
                <a:spcPts val="285"/>
              </a:spcBef>
              <a:spcAft>
                <a:spcPts val="0"/>
              </a:spcAft>
            </a:pPr>
            <a:r>
              <a:rPr lang="en-US" sz="2050" spc="55">
                <a:solidFill>
                  <a:srgbClr val="000000"/>
                </a:solidFill>
                <a:latin typeface="Tahoma" panose="02020603050405020304" pitchFamily="2"/>
              </a:rPr>
              <a:t>Aleksandar Jović </a:t>
            </a:r>
          </a:p>
          <a:p>
            <a:pPr marL="4297680" marR="0" indent="0" algn="l">
              <a:lnSpc>
                <a:spcPts val="2600"/>
              </a:lnSpc>
              <a:spcBef>
                <a:spcPts val="290"/>
              </a:spcBef>
              <a:spcAft>
                <a:spcPts val="0"/>
              </a:spcAft>
            </a:pPr>
            <a:r>
              <a:rPr lang="en-US" sz="2050" u="sng" spc="0">
                <a:solidFill>
                  <a:srgbClr val="0000FF"/>
                </a:solidFill>
                <a:latin typeface="Tahoma" panose="02020603050405020304" pitchFamily="2"/>
              </a:rPr>
              <a:t>aleksandar.jovic@ffh.bg.ac.rs</a:t>
            </a:r>
            <a:r>
              <a:rPr lang="en-US" sz="2050" spc="-5">
                <a:solidFill>
                  <a:srgbClr val="000000"/>
                </a:solidFill>
                <a:latin typeface="Tahoma" panose="02020603050405020304" pitchFamily="2"/>
              </a:rPr>
              <a:t>  </a:t>
            </a:r>
          </a:p>
          <a:p>
            <a:pPr marL="2880360" marR="1371600" indent="-731520" algn="l">
              <a:lnSpc>
                <a:spcPts val="2100"/>
              </a:lnSpc>
              <a:spcBef>
                <a:spcPts val="4280"/>
              </a:spcBef>
              <a:spcAft>
                <a:spcPts val="0"/>
              </a:spcAft>
            </a:pPr>
            <a:r>
              <a:rPr lang="en-US" sz="1550" spc="0">
                <a:solidFill>
                  <a:srgbClr val="000000"/>
                </a:solidFill>
                <a:latin typeface="Tahoma" panose="02020603050405020304" pitchFamily="2"/>
              </a:rPr>
              <a:t>Radionica o finansijama na Tempus projekatima Beograd, 17. april 2014. godine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 Placeholder 110"/>
          <p:cNvSpPr>
            <a:spLocks noGrp="1"/>
          </p:cNvSpPr>
          <p:nvPr>
            <p:ph type="body" idx="10"/>
          </p:nvPr>
        </p:nvSpPr>
        <p:spPr>
          <a:xfrm>
            <a:off x="581891" y="2669802"/>
            <a:ext cx="1737591" cy="29415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>
            <a:lvl1pPr marL="0" marR="0" indent="0" algn="l">
              <a:lnSpc>
                <a:spcPts val="2735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250" b="1" spc="-35">
                <a:solidFill>
                  <a:srgbClr val="00999A"/>
                </a:solidFill>
                <a:latin typeface="Tahoma" panose="02020603050405020304" pitchFamily="2"/>
              </a:rPr>
              <a:t>Contractual </a:t>
            </a:r>
          </a:p>
        </p:txBody>
      </p:sp>
      <p:sp>
        <p:nvSpPr>
          <p:cNvPr id="112" name="Text Placeholder 111"/>
          <p:cNvSpPr>
            <a:spLocks noGrp="1"/>
          </p:cNvSpPr>
          <p:nvPr>
            <p:ph type="body" idx="10"/>
          </p:nvPr>
        </p:nvSpPr>
        <p:spPr>
          <a:xfrm>
            <a:off x="1141846" y="2963956"/>
            <a:ext cx="728518" cy="40173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>
            <a:lvl1pPr marL="0" marR="0" indent="0" algn="l">
              <a:lnSpc>
                <a:spcPts val="2647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250" b="1" spc="-101">
                <a:solidFill>
                  <a:srgbClr val="00999A"/>
                </a:solidFill>
                <a:latin typeface="Tahoma" panose="02020603050405020304" pitchFamily="2"/>
              </a:rPr>
              <a:t>rules </a:t>
            </a:r>
          </a:p>
        </p:txBody>
      </p:sp>
      <p:sp>
        <p:nvSpPr>
          <p:cNvPr id="113" name="Text Placeholder 112"/>
          <p:cNvSpPr>
            <a:spLocks noGrp="1"/>
          </p:cNvSpPr>
          <p:nvPr>
            <p:ph type="body" idx="10"/>
          </p:nvPr>
        </p:nvSpPr>
        <p:spPr>
          <a:xfrm>
            <a:off x="623455" y="4544546"/>
            <a:ext cx="1704109" cy="6958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>
            <a:lvl1pPr marL="0" marR="0" indent="0" algn="r">
              <a:lnSpc>
                <a:spcPts val="2647"/>
              </a:lnSpc>
              <a:spcBef>
                <a:spcPts val="40"/>
              </a:spcBef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250" b="1" spc="-4">
                <a:solidFill>
                  <a:srgbClr val="00999A"/>
                </a:solidFill>
                <a:latin typeface="Tahoma" panose="02020603050405020304" pitchFamily="2"/>
              </a:rPr>
              <a:t>Supporting </a:t>
            </a:r>
          </a:p>
          <a:p>
            <a:pPr marL="0" marR="0" indent="0" algn="r">
              <a:lnSpc>
                <a:spcPts val="3000"/>
              </a:lnSpc>
              <a:spcBef>
                <a:spcPts val="45"/>
              </a:spcBef>
              <a:spcAft>
                <a:spcPts val="0"/>
              </a:spcAft>
            </a:pPr>
            <a:r>
              <a:rPr lang="en-US" sz="2250" b="1" spc="4">
                <a:solidFill>
                  <a:srgbClr val="00999A"/>
                </a:solidFill>
                <a:latin typeface="Tahoma" panose="02020603050405020304" pitchFamily="2"/>
              </a:rPr>
              <a:t>documents </a:t>
            </a:r>
          </a:p>
        </p:txBody>
      </p:sp>
      <p:sp>
        <p:nvSpPr>
          <p:cNvPr id="114" name="Text Placeholder 113"/>
          <p:cNvSpPr>
            <a:spLocks noGrp="1"/>
          </p:cNvSpPr>
          <p:nvPr>
            <p:ph type="body" idx="10"/>
          </p:nvPr>
        </p:nvSpPr>
        <p:spPr>
          <a:xfrm>
            <a:off x="706582" y="1225924"/>
            <a:ext cx="1205345" cy="35018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>
            <a:lvl1pPr marL="0" marR="0" indent="0" algn="l">
              <a:lnSpc>
                <a:spcPts val="2735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250" b="1" spc="-75">
                <a:solidFill>
                  <a:srgbClr val="00999A"/>
                </a:solidFill>
                <a:latin typeface="Tahoma" panose="02020603050405020304" pitchFamily="2"/>
              </a:rPr>
              <a:t>Purpose </a:t>
            </a:r>
          </a:p>
        </p:txBody>
      </p:sp>
      <p:sp>
        <p:nvSpPr>
          <p:cNvPr id="115" name="Text Placeholder 114"/>
          <p:cNvSpPr>
            <a:spLocks noGrp="1"/>
          </p:cNvSpPr>
          <p:nvPr>
            <p:ph type="body" idx="10"/>
          </p:nvPr>
        </p:nvSpPr>
        <p:spPr>
          <a:xfrm>
            <a:off x="2878860" y="1048871"/>
            <a:ext cx="5766377" cy="75863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>
            <a:lvl1pPr marL="0" marR="0" indent="0" algn="just">
              <a:lnSpc>
                <a:spcPts val="1500"/>
              </a:lnSpc>
              <a:spcAft>
                <a:spcPts val="18"/>
              </a:spcAft>
              <a:defRPr/>
            </a:lvl1pPr>
          </a:lstStyle>
          <a:p>
            <a:pPr marL="0" marR="0" indent="0" algn="just">
              <a:lnSpc>
                <a:spcPts val="1700"/>
              </a:lnSpc>
              <a:spcAft>
                <a:spcPts val="20"/>
              </a:spcAft>
            </a:pPr>
            <a:r>
              <a:rPr lang="en-US" sz="1147" b="1" spc="-35">
                <a:solidFill>
                  <a:srgbClr val="003299"/>
                </a:solidFill>
                <a:latin typeface="Tahoma" panose="02020603050405020304" pitchFamily="2"/>
              </a:rPr>
              <a:t>To cover the costs of travel and subsistence allowances of students for mobilities linked to: study periods abroad, practical placements in an enterprise, intensive courses for Partner Country students, participation of student representatives in management coordination meetings &amp; QC. </a:t>
            </a:r>
          </a:p>
        </p:txBody>
      </p:sp>
      <p:sp>
        <p:nvSpPr>
          <p:cNvPr id="116" name="Text Placeholder 115"/>
          <p:cNvSpPr>
            <a:spLocks noGrp="1"/>
          </p:cNvSpPr>
          <p:nvPr>
            <p:ph type="body" idx="10"/>
          </p:nvPr>
        </p:nvSpPr>
        <p:spPr>
          <a:xfrm>
            <a:off x="3053773" y="1989605"/>
            <a:ext cx="5597236" cy="149878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just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գ"/>
              <a:buChar char="·"/>
              <a:defRPr/>
            </a:lvl1pPr>
          </a:lstStyle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147" b="1" spc="40">
                <a:solidFill>
                  <a:srgbClr val="003299"/>
                </a:solidFill>
                <a:latin typeface="Tahoma" panose="02020603050405020304" pitchFamily="2"/>
              </a:rPr>
              <a:t>The budget for Travel Costs and Costs of Stay should : </a:t>
            </a:r>
          </a:p>
          <a:p>
            <a:pPr marL="274320" marR="0" indent="274320" algn="just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գ"/>
              <a:buChar char="·"/>
            </a:pPr>
            <a:r>
              <a:rPr lang="en-US" sz="1147" b="1" spc="-35">
                <a:solidFill>
                  <a:srgbClr val="003299"/>
                </a:solidFill>
                <a:latin typeface="Tahoma" panose="02020603050405020304" pitchFamily="2"/>
              </a:rPr>
              <a:t>cover only actual travel costs (including visa fee and related obligatory insurance, travel insurance and cancellation costs if justified) </a:t>
            </a:r>
          </a:p>
          <a:p>
            <a:pPr marL="274320" marR="0" indent="274320" algn="just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գ"/>
              <a:buChar char="·"/>
            </a:pPr>
            <a:r>
              <a:rPr lang="en-US" sz="1147" b="1" spc="0">
                <a:solidFill>
                  <a:srgbClr val="003299"/>
                </a:solidFill>
                <a:latin typeface="Tahoma" panose="02020603050405020304" pitchFamily="2"/>
              </a:rPr>
              <a:t>cover a monthly allowance for subsistence / accommodation / local transport and personal insurance: the ceiling per month and per person indicated at point 4.5.3 of the Guidelines must be respected. </a:t>
            </a:r>
          </a:p>
          <a:p>
            <a:pPr marL="0" marR="0" indent="0" algn="just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47" b="1" spc="0">
                <a:solidFill>
                  <a:srgbClr val="003299"/>
                </a:solidFill>
                <a:latin typeface="Tahoma" panose="02020603050405020304" pitchFamily="2"/>
              </a:rPr>
              <a:t>Host universities can claim institutional costs for receiving students for study period from abroad (point 4.5.4 of Guidelines) </a:t>
            </a:r>
          </a:p>
        </p:txBody>
      </p:sp>
      <p:sp>
        <p:nvSpPr>
          <p:cNvPr id="117" name="Text Placeholder 116"/>
          <p:cNvSpPr>
            <a:spLocks noGrp="1"/>
          </p:cNvSpPr>
          <p:nvPr>
            <p:ph type="body" idx="10"/>
          </p:nvPr>
        </p:nvSpPr>
        <p:spPr>
          <a:xfrm>
            <a:off x="3053773" y="3683934"/>
            <a:ext cx="5588577" cy="17985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324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147" b="1" spc="49">
                <a:solidFill>
                  <a:srgbClr val="003299"/>
                </a:solidFill>
                <a:latin typeface="Tahoma" panose="02020603050405020304" pitchFamily="2"/>
              </a:rPr>
              <a:t>The duration of student mobilities should be minimum 2 weeks and </a:t>
            </a:r>
          </a:p>
        </p:txBody>
      </p:sp>
      <p:sp>
        <p:nvSpPr>
          <p:cNvPr id="118" name="Text Placeholder 117"/>
          <p:cNvSpPr>
            <a:spLocks noGrp="1"/>
          </p:cNvSpPr>
          <p:nvPr>
            <p:ph type="body" idx="10"/>
          </p:nvPr>
        </p:nvSpPr>
        <p:spPr>
          <a:xfrm>
            <a:off x="3061855" y="3872193"/>
            <a:ext cx="1659659" cy="17985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412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147" b="1" spc="13">
                <a:solidFill>
                  <a:srgbClr val="003299"/>
                </a:solidFill>
                <a:latin typeface="Tahoma" panose="02020603050405020304" pitchFamily="2"/>
              </a:rPr>
              <a:t>maximum 3 months. </a:t>
            </a:r>
          </a:p>
        </p:txBody>
      </p:sp>
      <p:sp>
        <p:nvSpPr>
          <p:cNvPr id="119" name="Text Placeholder 118"/>
          <p:cNvSpPr>
            <a:spLocks noGrp="1"/>
          </p:cNvSpPr>
          <p:nvPr>
            <p:ph type="body" idx="10"/>
          </p:nvPr>
        </p:nvSpPr>
        <p:spPr>
          <a:xfrm>
            <a:off x="3081482" y="4238065"/>
            <a:ext cx="5500255" cy="77824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242060" marR="0" indent="242060" algn="l">
              <a:lnSpc>
                <a:spcPts val="1500"/>
              </a:lnSpc>
              <a:spcBef>
                <a:spcPts val="22"/>
              </a:spcBef>
              <a:spcAft>
                <a:spcPts val="190"/>
              </a:spcAft>
              <a:buFont typeface="գ"/>
              <a:buChar char="·"/>
              <a:defRPr/>
            </a:lvl1pPr>
          </a:lstStyle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147" b="1" spc="40">
                <a:solidFill>
                  <a:srgbClr val="003299"/>
                </a:solidFill>
                <a:latin typeface="Tahoma" panose="02020603050405020304" pitchFamily="2"/>
              </a:rPr>
              <a:t>The beneficiary shall retain: </a:t>
            </a:r>
          </a:p>
          <a:p>
            <a:pPr marL="274320" marR="0" indent="27432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գ"/>
              <a:buChar char="·"/>
            </a:pPr>
            <a:r>
              <a:rPr lang="en-US" sz="1147" b="1" spc="0">
                <a:solidFill>
                  <a:srgbClr val="003299"/>
                </a:solidFill>
                <a:latin typeface="Tahoma" panose="02020603050405020304" pitchFamily="2"/>
              </a:rPr>
              <a:t>a SIGNED &amp; filled-in Individual Mobility Report for each mobility using the standard form (Guidelines/Annex 2) </a:t>
            </a:r>
          </a:p>
          <a:p>
            <a:pPr marL="274320" marR="0" indent="274320" algn="l">
              <a:lnSpc>
                <a:spcPts val="1700"/>
              </a:lnSpc>
              <a:spcBef>
                <a:spcPts val="25"/>
              </a:spcBef>
              <a:spcAft>
                <a:spcPts val="215"/>
              </a:spcAft>
              <a:buFont typeface="գ"/>
              <a:buChar char="·"/>
            </a:pPr>
            <a:r>
              <a:rPr lang="en-US" sz="1147" b="1" spc="-31">
                <a:solidFill>
                  <a:srgbClr val="003299"/>
                </a:solidFill>
                <a:latin typeface="Tahoma" panose="02020603050405020304" pitchFamily="2"/>
              </a:rPr>
              <a:t>readable copies of travel tickets, invoices, boarding passes, receipts. </a:t>
            </a:r>
          </a:p>
        </p:txBody>
      </p:sp>
      <p:sp>
        <p:nvSpPr>
          <p:cNvPr id="120" name="Text Placeholder 119"/>
          <p:cNvSpPr>
            <a:spLocks noGrp="1"/>
          </p:cNvSpPr>
          <p:nvPr>
            <p:ph type="body" idx="10"/>
          </p:nvPr>
        </p:nvSpPr>
        <p:spPr>
          <a:xfrm>
            <a:off x="3081482" y="5179359"/>
            <a:ext cx="5486400" cy="18601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412"/>
              </a:lnSpc>
              <a:spcAft>
                <a:spcPts val="22"/>
              </a:spcAft>
              <a:defRPr/>
            </a:lvl1pPr>
          </a:lstStyle>
          <a:p>
            <a:pPr marL="0" marR="0" indent="0" algn="l">
              <a:lnSpc>
                <a:spcPts val="1600"/>
              </a:lnSpc>
              <a:spcAft>
                <a:spcPts val="25"/>
              </a:spcAft>
            </a:pPr>
            <a:r>
              <a:rPr lang="en-US" sz="1147" b="1" spc="35">
                <a:solidFill>
                  <a:srgbClr val="9E001D"/>
                </a:solidFill>
                <a:latin typeface="Tahoma" panose="02020603050405020304" pitchFamily="2"/>
              </a:rPr>
              <a:t>The beneficiary is not requested to send any supporting documents </a:t>
            </a:r>
          </a:p>
        </p:txBody>
      </p:sp>
      <p:sp>
        <p:nvSpPr>
          <p:cNvPr id="121" name="Text Placeholder 120"/>
          <p:cNvSpPr>
            <a:spLocks noGrp="1"/>
          </p:cNvSpPr>
          <p:nvPr>
            <p:ph type="body" idx="10"/>
          </p:nvPr>
        </p:nvSpPr>
        <p:spPr>
          <a:xfrm>
            <a:off x="3081482" y="5367618"/>
            <a:ext cx="1723159" cy="18321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412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147" b="1" spc="18">
                <a:solidFill>
                  <a:srgbClr val="9E001D"/>
                </a:solidFill>
                <a:latin typeface="Tahoma" panose="02020603050405020304" pitchFamily="2"/>
              </a:rPr>
              <a:t>with the Final report. </a:t>
            </a:r>
          </a:p>
        </p:txBody>
      </p:sp>
      <p:sp>
        <p:nvSpPr>
          <p:cNvPr id="122" name="Text Placeholder 121"/>
          <p:cNvSpPr>
            <a:spLocks noGrp="1"/>
          </p:cNvSpPr>
          <p:nvPr>
            <p:ph type="body" idx="10"/>
          </p:nvPr>
        </p:nvSpPr>
        <p:spPr>
          <a:xfrm>
            <a:off x="5317260" y="6007473"/>
            <a:ext cx="1465695" cy="1154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>
            <a:lvl1pPr marL="0" marR="0" indent="0" algn="l">
              <a:lnSpc>
                <a:spcPts val="794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794" b="1" u="sng" spc="-13">
                <a:solidFill>
                  <a:srgbClr val="0000FF"/>
                </a:solidFill>
                <a:latin typeface="Times New Roman" panose="02020603050405020304" pitchFamily="1"/>
              </a:rPr>
              <a:t>http://eacea.ec.europa.eu/tempus</a:t>
            </a:r>
            <a:r>
              <a:rPr lang="en-US" sz="100" b="1" spc="-13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012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 Placeholder 136"/>
          <p:cNvSpPr>
            <a:spLocks noGrp="1"/>
          </p:cNvSpPr>
          <p:nvPr>
            <p:ph type="body" idx="10"/>
          </p:nvPr>
        </p:nvSpPr>
        <p:spPr>
          <a:xfrm>
            <a:off x="675987" y="504265"/>
            <a:ext cx="2399723" cy="37539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>
            <a:lvl1pPr marL="0" marR="0" indent="0" algn="l">
              <a:lnSpc>
                <a:spcPts val="2912"/>
              </a:lnSpc>
              <a:spcAft>
                <a:spcPts val="18"/>
              </a:spcAft>
              <a:defRPr/>
            </a:lvl1pPr>
          </a:lstStyle>
          <a:p>
            <a:pPr marL="0" marR="0" indent="0" algn="l">
              <a:lnSpc>
                <a:spcPts val="3300"/>
              </a:lnSpc>
              <a:spcAft>
                <a:spcPts val="20"/>
              </a:spcAft>
            </a:pPr>
            <a:r>
              <a:rPr lang="en-US" sz="2427" b="1" spc="-26">
                <a:solidFill>
                  <a:srgbClr val="A2001F"/>
                </a:solidFill>
                <a:latin typeface="Tahoma" panose="02020603050405020304" pitchFamily="2"/>
              </a:rPr>
              <a:t>III. Equipment </a:t>
            </a:r>
          </a:p>
        </p:txBody>
      </p:sp>
      <p:sp>
        <p:nvSpPr>
          <p:cNvPr id="138" name="Text Placeholder 137"/>
          <p:cNvSpPr>
            <a:spLocks noGrp="1"/>
          </p:cNvSpPr>
          <p:nvPr>
            <p:ph type="body" idx="10"/>
          </p:nvPr>
        </p:nvSpPr>
        <p:spPr>
          <a:xfrm>
            <a:off x="783937" y="1363756"/>
            <a:ext cx="1111250" cy="32497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>
            <a:lvl1pPr marL="0" marR="0" indent="0" algn="l">
              <a:lnSpc>
                <a:spcPts val="2559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074" b="1" spc="-75">
                <a:solidFill>
                  <a:srgbClr val="009999"/>
                </a:solidFill>
                <a:latin typeface="Tahoma" panose="02020603050405020304" pitchFamily="2"/>
              </a:rPr>
              <a:t>Purpose </a:t>
            </a:r>
          </a:p>
        </p:txBody>
      </p:sp>
      <p:sp>
        <p:nvSpPr>
          <p:cNvPr id="139" name="Text Placeholder 138"/>
          <p:cNvSpPr>
            <a:spLocks noGrp="1"/>
          </p:cNvSpPr>
          <p:nvPr>
            <p:ph type="body" idx="10"/>
          </p:nvPr>
        </p:nvSpPr>
        <p:spPr>
          <a:xfrm>
            <a:off x="3189432" y="1118907"/>
            <a:ext cx="5461577" cy="94129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412"/>
              </a:lnSpc>
              <a:spcBef>
                <a:spcPts val="44"/>
              </a:spcBef>
              <a:spcAft>
                <a:spcPts val="0"/>
              </a:spcAft>
              <a:defRPr/>
            </a:lvl1pPr>
          </a:lstStyle>
          <a:p>
            <a:pPr marL="0" marR="0" indent="0" algn="just">
              <a:lnSpc>
                <a:spcPts val="1700"/>
              </a:lnSpc>
              <a:spcAft>
                <a:spcPts val="0"/>
              </a:spcAft>
            </a:pPr>
            <a:r>
              <a:rPr lang="en-US" sz="1147" b="1" spc="-40">
                <a:solidFill>
                  <a:srgbClr val="003299"/>
                </a:solidFill>
                <a:latin typeface="Tahoma" panose="02020603050405020304" pitchFamily="2"/>
              </a:rPr>
              <a:t>To cover the costs of equipment directly relevant to the project’s Objectives (hardware an software), the costs for installing internet connection, for access to databases, for equipment insurance/transport/installation, for maintenance of equipment. </a:t>
            </a:r>
          </a:p>
          <a:p>
            <a:pPr marL="0" marR="0" indent="0" algn="l">
              <a:lnSpc>
                <a:spcPts val="1600"/>
              </a:lnSpc>
              <a:spcBef>
                <a:spcPts val="50"/>
              </a:spcBef>
              <a:spcAft>
                <a:spcPts val="0"/>
              </a:spcAft>
            </a:pPr>
            <a:r>
              <a:rPr lang="en-US" sz="1147" b="1" i="1" spc="-101">
                <a:solidFill>
                  <a:srgbClr val="003299"/>
                </a:solidFill>
                <a:latin typeface="Verdana" panose="02020603050405020304" pitchFamily="2"/>
              </a:rPr>
              <a:t>Prior authorisation required for hire of equipment. </a:t>
            </a: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654051" y="2630581"/>
            <a:ext cx="1598468" cy="64377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>
            <a:lvl1pPr marL="484120" marR="0" indent="0" algn="l">
              <a:lnSpc>
                <a:spcPts val="2471"/>
              </a:lnSpc>
              <a:spcBef>
                <a:spcPts val="31"/>
              </a:spcBef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2074" b="1" spc="-35">
                <a:solidFill>
                  <a:srgbClr val="009999"/>
                </a:solidFill>
                <a:latin typeface="Tahoma" panose="02020603050405020304" pitchFamily="2"/>
              </a:rPr>
              <a:t>Contractual </a:t>
            </a:r>
          </a:p>
          <a:p>
            <a:pPr marL="548640" marR="0" indent="0" algn="l">
              <a:lnSpc>
                <a:spcPts val="2800"/>
              </a:lnSpc>
              <a:spcBef>
                <a:spcPts val="35"/>
              </a:spcBef>
              <a:spcAft>
                <a:spcPts val="0"/>
              </a:spcAft>
            </a:pPr>
            <a:r>
              <a:rPr lang="en-US" sz="2074" b="1" spc="-4">
                <a:solidFill>
                  <a:srgbClr val="009999"/>
                </a:solidFill>
                <a:latin typeface="Tahoma" panose="02020603050405020304" pitchFamily="2"/>
              </a:rPr>
              <a:t>rules </a:t>
            </a:r>
          </a:p>
        </p:txBody>
      </p:sp>
      <p:sp>
        <p:nvSpPr>
          <p:cNvPr id="141" name="Text Placeholder 140"/>
          <p:cNvSpPr>
            <a:spLocks noGrp="1"/>
          </p:cNvSpPr>
          <p:nvPr>
            <p:ph type="body" idx="10"/>
          </p:nvPr>
        </p:nvSpPr>
        <p:spPr>
          <a:xfrm>
            <a:off x="3183659" y="2199714"/>
            <a:ext cx="5455805" cy="151167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242060" marR="0" indent="242060" algn="l">
              <a:lnSpc>
                <a:spcPts val="1500"/>
              </a:lnSpc>
              <a:spcBef>
                <a:spcPts val="0"/>
              </a:spcBef>
              <a:spcAft>
                <a:spcPts val="22"/>
              </a:spcAft>
              <a:buFont typeface="գ"/>
              <a:buChar char="·"/>
              <a:defRPr/>
            </a:lvl1pPr>
          </a:lstStyle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147" b="1" spc="44">
                <a:solidFill>
                  <a:srgbClr val="003299"/>
                </a:solidFill>
                <a:latin typeface="Tahoma" panose="02020603050405020304" pitchFamily="2"/>
              </a:rPr>
              <a:t>The equipment must: </a:t>
            </a:r>
          </a:p>
          <a:p>
            <a:pPr marL="274320" marR="0" indent="27432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գ"/>
              <a:buChar char="·"/>
            </a:pPr>
            <a:r>
              <a:rPr lang="en-US" sz="1147" b="1" spc="-31">
                <a:solidFill>
                  <a:srgbClr val="003299"/>
                </a:solidFill>
                <a:latin typeface="Tahoma" panose="02020603050405020304" pitchFamily="2"/>
              </a:rPr>
              <a:t>be exclusively for PC universities included in the partnership (JP) </a:t>
            </a:r>
          </a:p>
          <a:p>
            <a:pPr marL="274320" marR="0" indent="274320" algn="just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գ"/>
              <a:buChar char="·"/>
            </a:pPr>
            <a:r>
              <a:rPr lang="en-US" sz="1147" b="1" spc="0">
                <a:solidFill>
                  <a:srgbClr val="003299"/>
                </a:solidFill>
                <a:latin typeface="Tahoma" panose="02020603050405020304" pitchFamily="2"/>
              </a:rPr>
              <a:t>be exclusively for PC universities/institutions/organisations included in the partnership (SM) Not public administration! </a:t>
            </a:r>
          </a:p>
          <a:p>
            <a:pPr marL="274320" marR="0" indent="274320" algn="just">
              <a:lnSpc>
                <a:spcPts val="1700"/>
              </a:lnSpc>
              <a:spcBef>
                <a:spcPts val="25"/>
              </a:spcBef>
              <a:spcAft>
                <a:spcPts val="0"/>
              </a:spcAft>
              <a:buFont typeface="գ"/>
              <a:buChar char="·"/>
            </a:pPr>
            <a:r>
              <a:rPr lang="en-US" sz="1147" b="1" spc="-31">
                <a:solidFill>
                  <a:srgbClr val="003299"/>
                </a:solidFill>
                <a:latin typeface="Tahoma" panose="02020603050405020304" pitchFamily="2"/>
              </a:rPr>
              <a:t>be exempt from VAT and custom duties (they are not eligible) </a:t>
            </a:r>
          </a:p>
          <a:p>
            <a:pPr marL="274320" marR="0" indent="274320" algn="l">
              <a:lnSpc>
                <a:spcPts val="1700"/>
              </a:lnSpc>
              <a:spcBef>
                <a:spcPts val="0"/>
              </a:spcBef>
              <a:spcAft>
                <a:spcPts val="25"/>
              </a:spcAft>
              <a:buFont typeface="գ"/>
              <a:buChar char="·"/>
            </a:pPr>
            <a:r>
              <a:rPr lang="en-US" sz="1147" b="1" spc="-13">
                <a:solidFill>
                  <a:srgbClr val="003299"/>
                </a:solidFill>
                <a:latin typeface="Tahoma" panose="02020603050405020304" pitchFamily="2"/>
              </a:rPr>
              <a:t>Depreciation does not apply: the overall cost of equipment is covered. Total expenses for equipment cannot exceed the 30% ceiling (10% flexibility). Co-financing is also subject to the 30% ceiling. </a:t>
            </a:r>
          </a:p>
        </p:txBody>
      </p:sp>
      <p:sp>
        <p:nvSpPr>
          <p:cNvPr id="142" name="Text Placeholder 141"/>
          <p:cNvSpPr>
            <a:spLocks noGrp="1"/>
          </p:cNvSpPr>
          <p:nvPr>
            <p:ph type="body" idx="10"/>
          </p:nvPr>
        </p:nvSpPr>
        <p:spPr>
          <a:xfrm>
            <a:off x="731404" y="4349003"/>
            <a:ext cx="1529773" cy="64377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>
            <a:lvl1pPr marL="0" marR="0" indent="0" algn="l">
              <a:lnSpc>
                <a:spcPts val="2471"/>
              </a:lnSpc>
              <a:spcBef>
                <a:spcPts val="31"/>
              </a:spcBef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2074" b="1" spc="-35">
                <a:solidFill>
                  <a:srgbClr val="009999"/>
                </a:solidFill>
                <a:latin typeface="Tahoma" panose="02020603050405020304" pitchFamily="2"/>
              </a:rPr>
              <a:t>Supporting </a:t>
            </a:r>
          </a:p>
          <a:p>
            <a:pPr marL="0" marR="0" indent="0" algn="l">
              <a:lnSpc>
                <a:spcPts val="2800"/>
              </a:lnSpc>
              <a:spcBef>
                <a:spcPts val="35"/>
              </a:spcBef>
              <a:spcAft>
                <a:spcPts val="0"/>
              </a:spcAft>
            </a:pPr>
            <a:r>
              <a:rPr lang="en-US" sz="2074" b="1" spc="-26">
                <a:solidFill>
                  <a:srgbClr val="009999"/>
                </a:solidFill>
                <a:latin typeface="Tahoma" panose="02020603050405020304" pitchFamily="2"/>
              </a:rPr>
              <a:t>documents </a:t>
            </a:r>
          </a:p>
        </p:txBody>
      </p:sp>
      <p:sp>
        <p:nvSpPr>
          <p:cNvPr id="143" name="Text Placeholder 142"/>
          <p:cNvSpPr>
            <a:spLocks noGrp="1"/>
          </p:cNvSpPr>
          <p:nvPr>
            <p:ph type="body" idx="10"/>
          </p:nvPr>
        </p:nvSpPr>
        <p:spPr>
          <a:xfrm>
            <a:off x="3175578" y="3855944"/>
            <a:ext cx="5472545" cy="74855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242060" marR="0" indent="242060" algn="l">
              <a:lnSpc>
                <a:spcPts val="1500"/>
              </a:lnSpc>
              <a:spcBef>
                <a:spcPts val="13"/>
              </a:spcBef>
              <a:spcAft>
                <a:spcPts val="0"/>
              </a:spcAft>
              <a:buFont typeface="Wingdings"/>
              <a:buChar char="·"/>
              <a:defRPr/>
            </a:lvl1pPr>
          </a:lstStyle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147" b="1" spc="40">
                <a:solidFill>
                  <a:srgbClr val="003299"/>
                </a:solidFill>
                <a:latin typeface="Tahoma" panose="02020603050405020304" pitchFamily="2"/>
              </a:rPr>
              <a:t>The beneficiary shall </a:t>
            </a:r>
            <a:r>
              <a:rPr lang="en-US" sz="1147" b="1" u="sng" spc="40">
                <a:solidFill>
                  <a:srgbClr val="003299"/>
                </a:solidFill>
                <a:latin typeface="Tahoma" panose="02020603050405020304" pitchFamily="2"/>
              </a:rPr>
              <a:t>retain</a:t>
            </a:r>
            <a:r>
              <a:rPr lang="en-US" sz="1147" b="1" spc="40">
                <a:solidFill>
                  <a:srgbClr val="003299"/>
                </a:solidFill>
                <a:latin typeface="Tahoma" panose="02020603050405020304" pitchFamily="2"/>
              </a:rPr>
              <a:t> readable copies of: </a:t>
            </a:r>
          </a:p>
          <a:p>
            <a:pPr marL="274320" marR="0" indent="27432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·"/>
            </a:pPr>
            <a:r>
              <a:rPr lang="en-US" sz="1147" b="1" spc="-35">
                <a:solidFill>
                  <a:srgbClr val="003299"/>
                </a:solidFill>
                <a:latin typeface="Tahoma" panose="02020603050405020304" pitchFamily="2"/>
              </a:rPr>
              <a:t>all invoices for all equipment declared costs </a:t>
            </a:r>
          </a:p>
          <a:p>
            <a:pPr marL="274320" marR="0" indent="274320" algn="l">
              <a:lnSpc>
                <a:spcPts val="1700"/>
              </a:lnSpc>
              <a:spcBef>
                <a:spcPts val="15"/>
              </a:spcBef>
              <a:spcAft>
                <a:spcPts val="0"/>
              </a:spcAft>
              <a:buFont typeface="Wingdings"/>
              <a:buChar char="·"/>
            </a:pPr>
            <a:r>
              <a:rPr lang="en-US" sz="1147" b="1" spc="0">
                <a:solidFill>
                  <a:srgbClr val="003299"/>
                </a:solidFill>
                <a:latin typeface="Tahoma" panose="02020603050405020304" pitchFamily="2"/>
              </a:rPr>
              <a:t>proofs of tendering procedure (min. 3 quotations) for purchases above EUR 25,000 (no ‘saucissonage’!). </a:t>
            </a:r>
          </a:p>
        </p:txBody>
      </p:sp>
      <p:sp>
        <p:nvSpPr>
          <p:cNvPr id="144" name="Text Placeholder 143"/>
          <p:cNvSpPr>
            <a:spLocks noGrp="1"/>
          </p:cNvSpPr>
          <p:nvPr>
            <p:ph type="body" idx="10"/>
          </p:nvPr>
        </p:nvSpPr>
        <p:spPr>
          <a:xfrm>
            <a:off x="3175577" y="4785472"/>
            <a:ext cx="5500255" cy="70653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>
            <a:lvl1pPr marL="0" marR="0" indent="0" algn="just">
              <a:lnSpc>
                <a:spcPts val="1235"/>
              </a:lnSpc>
              <a:spcBef>
                <a:spcPts val="13"/>
              </a:spcBef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147" b="1" spc="40">
                <a:solidFill>
                  <a:srgbClr val="A2001F"/>
                </a:solidFill>
                <a:latin typeface="Tahoma" panose="02020603050405020304" pitchFamily="2"/>
              </a:rPr>
              <a:t>The Beneficiary shall </a:t>
            </a:r>
            <a:r>
              <a:rPr lang="en-US" sz="1147" b="1" u="sng" spc="40">
                <a:solidFill>
                  <a:srgbClr val="A2001F"/>
                </a:solidFill>
                <a:latin typeface="Tahoma" panose="02020603050405020304" pitchFamily="2"/>
              </a:rPr>
              <a:t>provide:</a:t>
            </a:r>
            <a:r>
              <a:rPr lang="en-US" sz="100" b="1" spc="40">
                <a:solidFill>
                  <a:srgbClr val="A2001F"/>
                </a:solidFill>
                <a:latin typeface="Tahoma" panose="02020603050405020304" pitchFamily="2"/>
              </a:rPr>
              <a:t> </a:t>
            </a:r>
          </a:p>
          <a:p>
            <a:pPr marL="0" marR="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47" b="1" spc="40">
                <a:solidFill>
                  <a:srgbClr val="A2001F"/>
                </a:solidFill>
                <a:latin typeface="Tahoma" panose="02020603050405020304" pitchFamily="2"/>
              </a:rPr>
              <a:t>Readable copies of invoices if the purchase is above EUR 25,000. </a:t>
            </a:r>
          </a:p>
          <a:p>
            <a:pPr marL="0" marR="0" indent="0" algn="just">
              <a:lnSpc>
                <a:spcPts val="14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971" b="1" i="1" spc="0">
                <a:solidFill>
                  <a:srgbClr val="A2001F"/>
                </a:solidFill>
                <a:latin typeface="Verdana" panose="02020603050405020304" pitchFamily="2"/>
              </a:rPr>
              <a:t>The names of the firms consulted (min. 3) have to be indicated in the Financial statement (Final report). </a:t>
            </a:r>
          </a:p>
        </p:txBody>
      </p:sp>
      <p:sp>
        <p:nvSpPr>
          <p:cNvPr id="145" name="Text Placeholder 144"/>
          <p:cNvSpPr>
            <a:spLocks noGrp="1"/>
          </p:cNvSpPr>
          <p:nvPr>
            <p:ph type="body" idx="10"/>
          </p:nvPr>
        </p:nvSpPr>
        <p:spPr>
          <a:xfrm>
            <a:off x="5317260" y="6007473"/>
            <a:ext cx="1465695" cy="1154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>
            <a:lvl1pPr marL="0" marR="0" indent="0" algn="l">
              <a:lnSpc>
                <a:spcPts val="794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794" b="1" u="sng" spc="-13">
                <a:solidFill>
                  <a:srgbClr val="0000FF"/>
                </a:solidFill>
                <a:latin typeface="Times New Roman" panose="02020603050405020304" pitchFamily="1"/>
              </a:rPr>
              <a:t>http://eacea.ec.europa.eu/tempus</a:t>
            </a:r>
            <a:r>
              <a:rPr lang="en-US" sz="100" b="1" spc="-13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2344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 Placeholder 149"/>
          <p:cNvSpPr>
            <a:spLocks noGrp="1"/>
          </p:cNvSpPr>
          <p:nvPr>
            <p:ph type="body" idx="10"/>
          </p:nvPr>
        </p:nvSpPr>
        <p:spPr>
          <a:xfrm>
            <a:off x="675987" y="540684"/>
            <a:ext cx="3979141" cy="36026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2824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250" b="1" spc="71">
                <a:solidFill>
                  <a:srgbClr val="9F001E"/>
                </a:solidFill>
                <a:latin typeface="Tahoma" panose="02020603050405020304" pitchFamily="2"/>
              </a:rPr>
              <a:t>IV. Printing &amp; Publishing </a:t>
            </a:r>
          </a:p>
        </p:txBody>
      </p:sp>
      <p:sp>
        <p:nvSpPr>
          <p:cNvPr id="151" name="Text Placeholder 150"/>
          <p:cNvSpPr>
            <a:spLocks noGrp="1"/>
          </p:cNvSpPr>
          <p:nvPr>
            <p:ph type="body" idx="10"/>
          </p:nvPr>
        </p:nvSpPr>
        <p:spPr>
          <a:xfrm>
            <a:off x="3214255" y="1376083"/>
            <a:ext cx="3405332" cy="19442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>
            <a:lvl1pPr marL="0" marR="0" indent="0" algn="l">
              <a:lnSpc>
                <a:spcPts val="1412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235" b="1" spc="-97">
                <a:solidFill>
                  <a:srgbClr val="003299"/>
                </a:solidFill>
                <a:latin typeface="Tahoma" panose="02020603050405020304" pitchFamily="2"/>
              </a:rPr>
              <a:t>Printing &amp; Publishing budget heading can cover: </a:t>
            </a:r>
          </a:p>
        </p:txBody>
      </p:sp>
      <p:sp>
        <p:nvSpPr>
          <p:cNvPr id="152" name="Text Placeholder 151"/>
          <p:cNvSpPr>
            <a:spLocks noGrp="1"/>
          </p:cNvSpPr>
          <p:nvPr>
            <p:ph type="body" idx="10"/>
          </p:nvPr>
        </p:nvSpPr>
        <p:spPr>
          <a:xfrm>
            <a:off x="740064" y="1825439"/>
            <a:ext cx="1205345" cy="35018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>
            <a:lvl1pPr marL="0" marR="0" indent="0" algn="l">
              <a:lnSpc>
                <a:spcPts val="2647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250" b="1" spc="-75">
                <a:solidFill>
                  <a:srgbClr val="009999"/>
                </a:solidFill>
                <a:latin typeface="Tahoma" panose="02020603050405020304" pitchFamily="2"/>
              </a:rPr>
              <a:t>Purpose </a:t>
            </a:r>
          </a:p>
        </p:txBody>
      </p:sp>
      <p:sp>
        <p:nvSpPr>
          <p:cNvPr id="153" name="Text Placeholder 152"/>
          <p:cNvSpPr>
            <a:spLocks noGrp="1"/>
          </p:cNvSpPr>
          <p:nvPr>
            <p:ph type="body" idx="10"/>
          </p:nvPr>
        </p:nvSpPr>
        <p:spPr>
          <a:xfrm>
            <a:off x="3214254" y="1715060"/>
            <a:ext cx="3843482" cy="5625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201717" algn="l">
              <a:lnSpc>
                <a:spcPts val="1500"/>
              </a:lnSpc>
              <a:spcBef>
                <a:spcPts val="0"/>
              </a:spcBef>
              <a:spcAft>
                <a:spcPts val="229"/>
              </a:spcAft>
              <a:buFont typeface="գingdings"/>
              <a:buChar char="·"/>
              <a:defRPr/>
            </a:lvl1pPr>
          </a:lstStyle>
          <a:p>
            <a:pPr marL="0" marR="0" indent="228600" algn="l">
              <a:lnSpc>
                <a:spcPts val="1500"/>
              </a:lnSpc>
              <a:spcAft>
                <a:spcPts val="0"/>
              </a:spcAft>
              <a:buFont typeface="գingdings"/>
              <a:buChar char="·"/>
            </a:pPr>
            <a:r>
              <a:rPr lang="en-US" sz="1235" b="1" spc="-84">
                <a:solidFill>
                  <a:srgbClr val="003299"/>
                </a:solidFill>
                <a:latin typeface="Tahoma" panose="02020603050405020304" pitchFamily="2"/>
              </a:rPr>
              <a:t>paper and electronic productions (electronic form) </a:t>
            </a:r>
          </a:p>
          <a:p>
            <a:pPr marL="0" marR="0" indent="22860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գingdings"/>
              <a:buChar char="·"/>
            </a:pPr>
            <a:r>
              <a:rPr lang="en-US" sz="1235" b="1" spc="-88">
                <a:solidFill>
                  <a:srgbClr val="003299"/>
                </a:solidFill>
                <a:latin typeface="Tahoma" panose="02020603050405020304" pitchFamily="2"/>
              </a:rPr>
              <a:t>design, development and establishment of website </a:t>
            </a:r>
          </a:p>
          <a:p>
            <a:pPr marL="0" marR="0" indent="228600" algn="l">
              <a:lnSpc>
                <a:spcPts val="1700"/>
              </a:lnSpc>
              <a:spcBef>
                <a:spcPts val="0"/>
              </a:spcBef>
              <a:spcAft>
                <a:spcPts val="260"/>
              </a:spcAft>
              <a:buFont typeface="գingdings"/>
              <a:buChar char="·"/>
            </a:pPr>
            <a:r>
              <a:rPr lang="en-US" sz="1235" b="1" spc="-97">
                <a:solidFill>
                  <a:srgbClr val="003299"/>
                </a:solidFill>
                <a:latin typeface="Tahoma" panose="02020603050405020304" pitchFamily="2"/>
              </a:rPr>
              <a:t>photocopying of teaching materials/documentation </a:t>
            </a:r>
          </a:p>
        </p:txBody>
      </p:sp>
      <p:sp>
        <p:nvSpPr>
          <p:cNvPr id="154" name="Text Placeholder 153"/>
          <p:cNvSpPr>
            <a:spLocks noGrp="1"/>
          </p:cNvSpPr>
          <p:nvPr>
            <p:ph type="body" idx="10"/>
          </p:nvPr>
        </p:nvSpPr>
        <p:spPr>
          <a:xfrm>
            <a:off x="3206173" y="2427755"/>
            <a:ext cx="2909455" cy="22355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500"/>
              </a:lnSpc>
              <a:spcAft>
                <a:spcPts val="212"/>
              </a:spcAft>
              <a:defRPr/>
            </a:lvl1pPr>
          </a:lstStyle>
          <a:p>
            <a:pPr marL="0" marR="0" indent="0" algn="l">
              <a:lnSpc>
                <a:spcPts val="1700"/>
              </a:lnSpc>
              <a:spcAft>
                <a:spcPts val="240"/>
              </a:spcAft>
            </a:pPr>
            <a:r>
              <a:rPr lang="en-US" sz="1235" b="1" spc="-62">
                <a:solidFill>
                  <a:srgbClr val="003299"/>
                </a:solidFill>
                <a:latin typeface="Tahoma" panose="02020603050405020304" pitchFamily="2"/>
              </a:rPr>
              <a:t>General photocopying </a:t>
            </a:r>
            <a:r>
              <a:rPr lang="en-US" sz="1191" b="1" spc="-62">
                <a:solidFill>
                  <a:srgbClr val="003299"/>
                </a:solidFill>
                <a:latin typeface="Verdana" panose="02020603050405020304" pitchFamily="2"/>
              </a:rPr>
              <a:t>4 </a:t>
            </a:r>
            <a:r>
              <a:rPr lang="en-US" sz="1235" b="1" spc="-62">
                <a:solidFill>
                  <a:srgbClr val="003299"/>
                </a:solidFill>
                <a:latin typeface="Tahoma" panose="02020603050405020304" pitchFamily="2"/>
              </a:rPr>
              <a:t>Indirect Costs </a:t>
            </a:r>
          </a:p>
        </p:txBody>
      </p:sp>
      <p:sp>
        <p:nvSpPr>
          <p:cNvPr id="155" name="Text Placeholder 154"/>
          <p:cNvSpPr>
            <a:spLocks noGrp="1"/>
          </p:cNvSpPr>
          <p:nvPr>
            <p:ph type="body" idx="10"/>
          </p:nvPr>
        </p:nvSpPr>
        <p:spPr>
          <a:xfrm>
            <a:off x="581891" y="2922494"/>
            <a:ext cx="1737591" cy="29695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>
            <a:lvl1pPr marL="0" marR="0" indent="0" algn="l">
              <a:lnSpc>
                <a:spcPts val="2735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250" b="1" spc="-35">
                <a:solidFill>
                  <a:srgbClr val="009999"/>
                </a:solidFill>
                <a:latin typeface="Tahoma" panose="02020603050405020304" pitchFamily="2"/>
              </a:rPr>
              <a:t>Contractual </a:t>
            </a:r>
          </a:p>
        </p:txBody>
      </p:sp>
      <p:sp>
        <p:nvSpPr>
          <p:cNvPr id="156" name="Text Placeholder 155"/>
          <p:cNvSpPr>
            <a:spLocks noGrp="1"/>
          </p:cNvSpPr>
          <p:nvPr>
            <p:ph type="body" idx="10"/>
          </p:nvPr>
        </p:nvSpPr>
        <p:spPr>
          <a:xfrm>
            <a:off x="1141846" y="3219450"/>
            <a:ext cx="728518" cy="39892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>
            <a:lvl1pPr marL="0" marR="0" indent="0" algn="l">
              <a:lnSpc>
                <a:spcPts val="2647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250" b="1" spc="-101">
                <a:solidFill>
                  <a:srgbClr val="009999"/>
                </a:solidFill>
                <a:latin typeface="Tahoma" panose="02020603050405020304" pitchFamily="2"/>
              </a:rPr>
              <a:t>rules </a:t>
            </a:r>
          </a:p>
        </p:txBody>
      </p:sp>
      <p:sp>
        <p:nvSpPr>
          <p:cNvPr id="157" name="Text Placeholder 156"/>
          <p:cNvSpPr>
            <a:spLocks noGrp="1"/>
          </p:cNvSpPr>
          <p:nvPr>
            <p:ph type="body" idx="10"/>
          </p:nvPr>
        </p:nvSpPr>
        <p:spPr>
          <a:xfrm>
            <a:off x="3180773" y="3078256"/>
            <a:ext cx="5458691" cy="19722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>
            <a:lvl1pPr marL="0" marR="0" indent="0" algn="l">
              <a:lnSpc>
                <a:spcPts val="1412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235" b="1" spc="26">
                <a:solidFill>
                  <a:srgbClr val="003299"/>
                </a:solidFill>
                <a:latin typeface="Tahoma" panose="02020603050405020304" pitchFamily="2"/>
              </a:rPr>
              <a:t>Internal staff costs may not be covered by this budget heading </a:t>
            </a:r>
          </a:p>
        </p:txBody>
      </p:sp>
      <p:sp>
        <p:nvSpPr>
          <p:cNvPr id="158" name="Text Placeholder 157"/>
          <p:cNvSpPr>
            <a:spLocks noGrp="1"/>
          </p:cNvSpPr>
          <p:nvPr>
            <p:ph type="body" idx="10"/>
          </p:nvPr>
        </p:nvSpPr>
        <p:spPr>
          <a:xfrm>
            <a:off x="3183659" y="3275479"/>
            <a:ext cx="3438814" cy="18825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5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235" b="1" spc="-13">
                <a:solidFill>
                  <a:srgbClr val="003299"/>
                </a:solidFill>
                <a:latin typeface="Tahoma" panose="02020603050405020304" pitchFamily="2"/>
              </a:rPr>
              <a:t>(i.e. web updating and web maintenance). </a:t>
            </a:r>
          </a:p>
        </p:txBody>
      </p:sp>
      <p:sp>
        <p:nvSpPr>
          <p:cNvPr id="159" name="Text Placeholder 158"/>
          <p:cNvSpPr>
            <a:spLocks noGrp="1"/>
          </p:cNvSpPr>
          <p:nvPr>
            <p:ph type="body" idx="10"/>
          </p:nvPr>
        </p:nvSpPr>
        <p:spPr>
          <a:xfrm>
            <a:off x="634423" y="4194922"/>
            <a:ext cx="1659659" cy="6958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>
            <a:lvl1pPr marL="0" marR="0" indent="0" algn="l">
              <a:lnSpc>
                <a:spcPts val="2647"/>
              </a:lnSpc>
              <a:spcBef>
                <a:spcPts val="40"/>
              </a:spcBef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250" b="1" spc="-35">
                <a:solidFill>
                  <a:srgbClr val="009999"/>
                </a:solidFill>
                <a:latin typeface="Tahoma" panose="02020603050405020304" pitchFamily="2"/>
              </a:rPr>
              <a:t>Supporting </a:t>
            </a:r>
          </a:p>
          <a:p>
            <a:pPr marL="0" marR="0" indent="0" algn="l">
              <a:lnSpc>
                <a:spcPts val="3000"/>
              </a:lnSpc>
              <a:spcBef>
                <a:spcPts val="45"/>
              </a:spcBef>
              <a:spcAft>
                <a:spcPts val="0"/>
              </a:spcAft>
            </a:pPr>
            <a:r>
              <a:rPr lang="en-US" sz="2250" b="1" spc="-26">
                <a:solidFill>
                  <a:srgbClr val="009999"/>
                </a:solidFill>
                <a:latin typeface="Tahoma" panose="02020603050405020304" pitchFamily="2"/>
              </a:rPr>
              <a:t>documents </a:t>
            </a:r>
          </a:p>
        </p:txBody>
      </p:sp>
      <p:sp>
        <p:nvSpPr>
          <p:cNvPr id="160" name="Text Placeholder 159"/>
          <p:cNvSpPr>
            <a:spLocks noGrp="1"/>
          </p:cNvSpPr>
          <p:nvPr>
            <p:ph type="body" idx="10"/>
          </p:nvPr>
        </p:nvSpPr>
        <p:spPr>
          <a:xfrm>
            <a:off x="3172691" y="3880037"/>
            <a:ext cx="5475432" cy="5709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>
            <a:lvl1pPr marL="0" marR="0" indent="0" algn="just">
              <a:lnSpc>
                <a:spcPts val="1500"/>
              </a:lnSpc>
              <a:spcAft>
                <a:spcPts val="0"/>
              </a:spcAft>
              <a:defRPr/>
            </a:lvl1pPr>
          </a:lstStyle>
          <a:p>
            <a:pPr marL="0" marR="0" indent="0" algn="just">
              <a:lnSpc>
                <a:spcPts val="1700"/>
              </a:lnSpc>
              <a:spcAft>
                <a:spcPts val="0"/>
              </a:spcAft>
            </a:pPr>
            <a:r>
              <a:rPr lang="en-US" sz="1235" b="1" spc="0">
                <a:solidFill>
                  <a:srgbClr val="003299"/>
                </a:solidFill>
                <a:latin typeface="Tahoma" panose="02020603050405020304" pitchFamily="2"/>
              </a:rPr>
              <a:t>The beneficiary shall </a:t>
            </a:r>
            <a:r>
              <a:rPr lang="en-US" sz="1235" b="1" u="sng" spc="0">
                <a:solidFill>
                  <a:srgbClr val="003299"/>
                </a:solidFill>
                <a:latin typeface="Tahoma" panose="02020603050405020304" pitchFamily="2"/>
              </a:rPr>
              <a:t>retain</a:t>
            </a:r>
            <a:r>
              <a:rPr lang="en-US" sz="1235" b="1" spc="0">
                <a:solidFill>
                  <a:srgbClr val="003299"/>
                </a:solidFill>
                <a:latin typeface="Tahoma" panose="02020603050405020304" pitchFamily="2"/>
              </a:rPr>
              <a:t> with the project accounts readable copies of all invoices (internal invoices to be issued for in-house printing and publishing). </a:t>
            </a:r>
          </a:p>
        </p:txBody>
      </p:sp>
      <p:sp>
        <p:nvSpPr>
          <p:cNvPr id="161" name="Text Placeholder 160"/>
          <p:cNvSpPr>
            <a:spLocks noGrp="1"/>
          </p:cNvSpPr>
          <p:nvPr>
            <p:ph type="body" idx="10"/>
          </p:nvPr>
        </p:nvSpPr>
        <p:spPr>
          <a:xfrm>
            <a:off x="3172691" y="4633073"/>
            <a:ext cx="5478318" cy="19442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>
            <a:lvl1pPr marL="0" marR="0" indent="0" algn="l">
              <a:lnSpc>
                <a:spcPts val="15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235" b="1" spc="0">
                <a:solidFill>
                  <a:srgbClr val="9F001E"/>
                </a:solidFill>
                <a:latin typeface="Tahoma" panose="02020603050405020304" pitchFamily="2"/>
              </a:rPr>
              <a:t>The beneficiary is not requested to send any supporting document </a:t>
            </a:r>
          </a:p>
        </p:txBody>
      </p:sp>
      <p:sp>
        <p:nvSpPr>
          <p:cNvPr id="162" name="Text Placeholder 161"/>
          <p:cNvSpPr>
            <a:spLocks noGrp="1"/>
          </p:cNvSpPr>
          <p:nvPr>
            <p:ph type="body" idx="10"/>
          </p:nvPr>
        </p:nvSpPr>
        <p:spPr>
          <a:xfrm>
            <a:off x="3172691" y="4827495"/>
            <a:ext cx="1723736" cy="18545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412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235" b="1" spc="-18">
                <a:solidFill>
                  <a:srgbClr val="9F001E"/>
                </a:solidFill>
                <a:latin typeface="Tahoma" panose="02020603050405020304" pitchFamily="2"/>
              </a:rPr>
              <a:t>with the Final report. </a:t>
            </a:r>
          </a:p>
        </p:txBody>
      </p:sp>
      <p:sp>
        <p:nvSpPr>
          <p:cNvPr id="163" name="Text Placeholder 162"/>
          <p:cNvSpPr>
            <a:spLocks noGrp="1"/>
          </p:cNvSpPr>
          <p:nvPr>
            <p:ph type="body" idx="10"/>
          </p:nvPr>
        </p:nvSpPr>
        <p:spPr>
          <a:xfrm>
            <a:off x="5317260" y="6007473"/>
            <a:ext cx="1465695" cy="1154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>
            <a:lvl1pPr marL="0" marR="0" indent="0" algn="l">
              <a:lnSpc>
                <a:spcPts val="794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794" b="1" u="sng" spc="-13">
                <a:solidFill>
                  <a:srgbClr val="0000FF"/>
                </a:solidFill>
                <a:latin typeface="Times New Roman" panose="02020603050405020304" pitchFamily="1"/>
              </a:rPr>
              <a:t>http://eacea.ec.europa.eu/tempus</a:t>
            </a:r>
            <a:r>
              <a:rPr lang="en-US" sz="100" b="1" spc="-13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6078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 Placeholder 165"/>
          <p:cNvSpPr>
            <a:spLocks noGrp="1"/>
          </p:cNvSpPr>
          <p:nvPr>
            <p:ph type="body" idx="10"/>
          </p:nvPr>
        </p:nvSpPr>
        <p:spPr>
          <a:xfrm>
            <a:off x="573809" y="4566398"/>
            <a:ext cx="1781464" cy="903754"/>
          </a:xfrm>
          <a:prstGeom prst="rect">
            <a:avLst/>
          </a:prstGeom>
          <a:solidFill>
            <a:srgbClr val="FFFFFF"/>
          </a:solidFill>
          <a:ln w="15240" cmpd="sng">
            <a:solidFill>
              <a:srgbClr val="0032CC"/>
            </a:solidFill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171" name="Text Placeholder 170"/>
          <p:cNvSpPr>
            <a:spLocks noGrp="1"/>
          </p:cNvSpPr>
          <p:nvPr>
            <p:ph type="body" idx="10"/>
          </p:nvPr>
        </p:nvSpPr>
        <p:spPr>
          <a:xfrm>
            <a:off x="398896" y="583827"/>
            <a:ext cx="2662959" cy="34906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r">
              <a:lnSpc>
                <a:spcPts val="2735"/>
              </a:lnSpc>
              <a:spcAft>
                <a:spcPts val="0"/>
              </a:spcAft>
              <a:defRPr/>
            </a:lvl1pPr>
          </a:lstStyle>
          <a:p>
            <a:pPr marL="0" marR="0" indent="0" algn="r">
              <a:lnSpc>
                <a:spcPts val="3100"/>
              </a:lnSpc>
              <a:spcAft>
                <a:spcPts val="0"/>
              </a:spcAft>
            </a:pPr>
            <a:r>
              <a:rPr lang="en-US" sz="2250" b="1" spc="101">
                <a:solidFill>
                  <a:srgbClr val="A1001F"/>
                </a:solidFill>
                <a:latin typeface="Tahoma" panose="02020603050405020304" pitchFamily="2"/>
              </a:rPr>
              <a:t>V. Other costs </a:t>
            </a:r>
          </a:p>
        </p:txBody>
      </p:sp>
      <p:sp>
        <p:nvSpPr>
          <p:cNvPr id="174" name="Text Placeholder 173"/>
          <p:cNvSpPr>
            <a:spLocks noGrp="1"/>
          </p:cNvSpPr>
          <p:nvPr>
            <p:ph type="body" idx="10"/>
          </p:nvPr>
        </p:nvSpPr>
        <p:spPr>
          <a:xfrm>
            <a:off x="3252932" y="1288117"/>
            <a:ext cx="5481782" cy="147413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242060" marR="80687" indent="242060" algn="l">
              <a:lnSpc>
                <a:spcPts val="1500"/>
              </a:lnSpc>
              <a:spcBef>
                <a:spcPts val="4"/>
              </a:spcBef>
              <a:spcAft>
                <a:spcPts val="0"/>
              </a:spcAft>
              <a:buFont typeface="գingdings"/>
              <a:buChar char="·"/>
              <a:defRPr/>
            </a:lvl1pPr>
          </a:lstStyle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147" b="1" spc="40">
                <a:solidFill>
                  <a:srgbClr val="003299"/>
                </a:solidFill>
                <a:latin typeface="Tahoma" panose="02020603050405020304" pitchFamily="2"/>
              </a:rPr>
              <a:t>Other costs budget heading can cover: </a:t>
            </a:r>
          </a:p>
          <a:p>
            <a:pPr marL="274320" marR="502920" indent="27432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գingdings"/>
              <a:buChar char="·"/>
            </a:pPr>
            <a:r>
              <a:rPr lang="en-US" sz="1147" b="1" spc="0">
                <a:solidFill>
                  <a:srgbClr val="003299"/>
                </a:solidFill>
                <a:latin typeface="Tahoma" panose="02020603050405020304" pitchFamily="2"/>
              </a:rPr>
              <a:t>Costs related to dissemination of information (advertising in media, promotional materials such as pen, bags, posters, etc.) </a:t>
            </a:r>
          </a:p>
          <a:p>
            <a:pPr marL="274320" marR="0" indent="27432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գingdings"/>
              <a:buChar char="·"/>
            </a:pPr>
            <a:r>
              <a:rPr lang="en-US" sz="1147" b="1" spc="-40">
                <a:solidFill>
                  <a:srgbClr val="003299"/>
                </a:solidFill>
                <a:latin typeface="Tahoma" panose="02020603050405020304" pitchFamily="2"/>
              </a:rPr>
              <a:t>Inter-project coaching (maximum of EUR 2,500) </a:t>
            </a:r>
          </a:p>
          <a:p>
            <a:pPr marL="274320" marR="0" indent="27432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գingdings"/>
              <a:buChar char="·"/>
            </a:pPr>
            <a:r>
              <a:rPr lang="en-US" sz="1147" b="1" spc="-35">
                <a:solidFill>
                  <a:srgbClr val="003299"/>
                </a:solidFill>
                <a:latin typeface="Tahoma" panose="02020603050405020304" pitchFamily="2"/>
              </a:rPr>
              <a:t>Bank charges (including bank guarantee charges where requested) </a:t>
            </a:r>
          </a:p>
          <a:p>
            <a:pPr marL="274320" marR="0" indent="27432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գingdings"/>
              <a:buChar char="·"/>
            </a:pPr>
            <a:r>
              <a:rPr lang="en-US" sz="1147" b="1" spc="-44">
                <a:solidFill>
                  <a:srgbClr val="003299"/>
                </a:solidFill>
                <a:latin typeface="Tahoma" panose="02020603050405020304" pitchFamily="2"/>
              </a:rPr>
              <a:t>External audit fees </a:t>
            </a:r>
          </a:p>
          <a:p>
            <a:pPr marL="274320" marR="91440" indent="274320" algn="l">
              <a:lnSpc>
                <a:spcPts val="1700"/>
              </a:lnSpc>
              <a:spcBef>
                <a:spcPts val="5"/>
              </a:spcBef>
              <a:spcAft>
                <a:spcPts val="0"/>
              </a:spcAft>
              <a:buFont typeface="գingdings"/>
              <a:buChar char="·"/>
            </a:pPr>
            <a:r>
              <a:rPr lang="en-US" sz="1147" b="1" spc="-44">
                <a:solidFill>
                  <a:srgbClr val="003299"/>
                </a:solidFill>
                <a:latin typeface="Tahoma" panose="02020603050405020304" pitchFamily="2"/>
              </a:rPr>
              <a:t>Language / IT courses, translation services, evaluation activities if subcontracted to external service providers </a:t>
            </a:r>
            <a:r>
              <a:rPr lang="en-US" sz="1147" b="1" u="sng" spc="-44">
                <a:solidFill>
                  <a:srgbClr val="003299"/>
                </a:solidFill>
                <a:latin typeface="Tahoma" panose="02020603050405020304" pitchFamily="2"/>
              </a:rPr>
              <a:t>(when performed by internal </a:t>
            </a:r>
          </a:p>
        </p:txBody>
      </p:sp>
      <p:sp>
        <p:nvSpPr>
          <p:cNvPr id="175" name="Text Placeholder 174"/>
          <p:cNvSpPr>
            <a:spLocks noGrp="1"/>
          </p:cNvSpPr>
          <p:nvPr>
            <p:ph type="body" idx="10"/>
          </p:nvPr>
        </p:nvSpPr>
        <p:spPr>
          <a:xfrm>
            <a:off x="573809" y="1898837"/>
            <a:ext cx="1498600" cy="527237"/>
          </a:xfrm>
          <a:prstGeom prst="rect">
            <a:avLst/>
          </a:prstGeom>
          <a:noFill/>
          <a:ln w="15240" cmpd="sng">
            <a:solidFill>
              <a:srgbClr val="0032CC"/>
            </a:solidFill>
            <a:prstDash val="solid"/>
          </a:ln>
        </p:spPr>
        <p:txBody>
          <a:bodyPr vert="horz" lIns="0" tIns="90805" rIns="0" bIns="0" anchor="t"/>
          <a:lstStyle>
            <a:lvl1pPr marL="121030" marR="0" indent="0" algn="l">
              <a:lnSpc>
                <a:spcPts val="2735"/>
              </a:lnSpc>
              <a:spcAft>
                <a:spcPts val="609"/>
              </a:spcAft>
              <a:defRPr/>
            </a:lvl1pPr>
          </a:lstStyle>
          <a:p>
            <a:pPr marL="137160" marR="0" indent="0" algn="l">
              <a:lnSpc>
                <a:spcPts val="3100"/>
              </a:lnSpc>
              <a:spcAft>
                <a:spcPts val="690"/>
              </a:spcAft>
            </a:pPr>
            <a:r>
              <a:rPr lang="en-US" sz="2250" b="1" spc="0">
                <a:solidFill>
                  <a:srgbClr val="00999A"/>
                </a:solidFill>
                <a:latin typeface="Tahoma" panose="02020603050405020304" pitchFamily="2"/>
              </a:rPr>
              <a:t>Purpose </a:t>
            </a:r>
          </a:p>
        </p:txBody>
      </p:sp>
      <p:sp>
        <p:nvSpPr>
          <p:cNvPr id="176" name="Text Placeholder 175"/>
          <p:cNvSpPr>
            <a:spLocks noGrp="1"/>
          </p:cNvSpPr>
          <p:nvPr>
            <p:ph type="body" idx="10"/>
          </p:nvPr>
        </p:nvSpPr>
        <p:spPr>
          <a:xfrm>
            <a:off x="398896" y="2807634"/>
            <a:ext cx="8335818" cy="57318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2985406" marR="363090" indent="201717" algn="l">
              <a:lnSpc>
                <a:spcPts val="1500"/>
              </a:lnSpc>
              <a:spcBef>
                <a:spcPts val="44"/>
              </a:spcBef>
              <a:spcAft>
                <a:spcPts val="18"/>
              </a:spcAft>
              <a:buFont typeface="գingdings"/>
              <a:buChar char="·"/>
              <a:defRPr/>
            </a:lvl1pPr>
          </a:lstStyle>
          <a:p>
            <a:pPr marL="338328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147" b="1" u="sng" spc="-49">
                <a:solidFill>
                  <a:srgbClr val="003299"/>
                </a:solidFill>
                <a:latin typeface="Tahoma" panose="02020603050405020304" pitchFamily="2"/>
              </a:rPr>
              <a:t>staff</a:t>
            </a:r>
            <a:r>
              <a:rPr lang="en-US" sz="1544" b="1" spc="22">
                <a:solidFill>
                  <a:srgbClr val="003299"/>
                </a:solidFill>
                <a:latin typeface="Tahoma" panose="02020603050405020304" pitchFamily="2"/>
              </a:rPr>
              <a:t> 4 </a:t>
            </a:r>
            <a:r>
              <a:rPr lang="en-US" sz="1147" b="1" spc="-49">
                <a:solidFill>
                  <a:srgbClr val="003299"/>
                </a:solidFill>
                <a:latin typeface="Tahoma" panose="02020603050405020304" pitchFamily="2"/>
              </a:rPr>
              <a:t>Staff Costs) </a:t>
            </a:r>
          </a:p>
          <a:p>
            <a:pPr marL="3383280" marR="411480" indent="228600" algn="l">
              <a:lnSpc>
                <a:spcPts val="1700"/>
              </a:lnSpc>
              <a:spcBef>
                <a:spcPts val="50"/>
              </a:spcBef>
              <a:spcAft>
                <a:spcPts val="20"/>
              </a:spcAft>
              <a:buFont typeface="գingdings"/>
              <a:buChar char="·"/>
            </a:pPr>
            <a:r>
              <a:rPr lang="en-US" sz="1147" b="1" spc="-35">
                <a:solidFill>
                  <a:srgbClr val="003299"/>
                </a:solidFill>
                <a:latin typeface="Tahoma" panose="02020603050405020304" pitchFamily="2"/>
              </a:rPr>
              <a:t>Hire of premises for dissemination events (prior EACEA authorisation needed). </a:t>
            </a:r>
          </a:p>
        </p:txBody>
      </p:sp>
      <p:sp>
        <p:nvSpPr>
          <p:cNvPr id="177" name="Text Placeholder 176"/>
          <p:cNvSpPr>
            <a:spLocks noGrp="1"/>
          </p:cNvSpPr>
          <p:nvPr>
            <p:ph type="body" idx="10"/>
          </p:nvPr>
        </p:nvSpPr>
        <p:spPr>
          <a:xfrm>
            <a:off x="3236191" y="3743885"/>
            <a:ext cx="5498523" cy="56701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80687" indent="0" algn="just">
              <a:lnSpc>
                <a:spcPts val="1500"/>
              </a:lnSpc>
              <a:spcAft>
                <a:spcPts val="0"/>
              </a:spcAft>
              <a:defRPr/>
            </a:lvl1pPr>
          </a:lstStyle>
          <a:p>
            <a:pPr marL="0" marR="91440" indent="0" algn="just">
              <a:lnSpc>
                <a:spcPts val="1700"/>
              </a:lnSpc>
              <a:spcAft>
                <a:spcPts val="0"/>
              </a:spcAft>
            </a:pPr>
            <a:r>
              <a:rPr lang="en-US" sz="1147" b="1" spc="-40">
                <a:solidFill>
                  <a:srgbClr val="003299"/>
                </a:solidFill>
                <a:latin typeface="Tahoma" panose="02020603050405020304" pitchFamily="2"/>
              </a:rPr>
              <a:t>Ineligible costs: </a:t>
            </a:r>
            <a:r>
              <a:rPr lang="en-US" sz="1147" b="1" u="sng" spc="-40">
                <a:solidFill>
                  <a:srgbClr val="003299"/>
                </a:solidFill>
                <a:latin typeface="Tahoma" panose="02020603050405020304" pitchFamily="2"/>
              </a:rPr>
              <a:t>hospitality costs,</a:t>
            </a:r>
            <a:r>
              <a:rPr lang="en-US" sz="1147" b="1" spc="-40">
                <a:solidFill>
                  <a:srgbClr val="003299"/>
                </a:solidFill>
                <a:latin typeface="Tahoma" panose="02020603050405020304" pitchFamily="2"/>
              </a:rPr>
              <a:t> costs related to the use of materials &amp; equipment incurred by institutions when hosting students/ staff, registration fees for courses/conferences, </a:t>
            </a:r>
            <a:r>
              <a:rPr lang="en-US" sz="1147" b="1" u="sng" spc="-40">
                <a:solidFill>
                  <a:srgbClr val="003299"/>
                </a:solidFill>
                <a:latin typeface="Tahoma" panose="02020603050405020304" pitchFamily="2"/>
              </a:rPr>
              <a:t>exchange losses,</a:t>
            </a:r>
            <a:r>
              <a:rPr lang="en-US" sz="1147" b="1" spc="-40">
                <a:solidFill>
                  <a:srgbClr val="003299"/>
                </a:solidFill>
                <a:latin typeface="Tahoma" panose="02020603050405020304" pitchFamily="2"/>
              </a:rPr>
              <a:t> etc. </a:t>
            </a:r>
          </a:p>
        </p:txBody>
      </p:sp>
      <p:sp>
        <p:nvSpPr>
          <p:cNvPr id="178" name="Text Placeholder 177"/>
          <p:cNvSpPr>
            <a:spLocks noGrp="1"/>
          </p:cNvSpPr>
          <p:nvPr>
            <p:ph type="body" idx="10"/>
          </p:nvPr>
        </p:nvSpPr>
        <p:spPr>
          <a:xfrm>
            <a:off x="573810" y="3485590"/>
            <a:ext cx="1847850" cy="838760"/>
          </a:xfrm>
          <a:prstGeom prst="rect">
            <a:avLst/>
          </a:prstGeom>
          <a:noFill/>
          <a:ln w="15240" cmpd="sng">
            <a:solidFill>
              <a:srgbClr val="0032CC"/>
            </a:solidFill>
            <a:prstDash val="solid"/>
          </a:ln>
        </p:spPr>
        <p:txBody>
          <a:bodyPr vert="horz" lIns="0" tIns="69215" rIns="0" bIns="0" anchor="t"/>
          <a:lstStyle>
            <a:lvl1pPr marL="524463" marR="0" indent="0" algn="l">
              <a:lnSpc>
                <a:spcPts val="2735"/>
              </a:lnSpc>
              <a:spcBef>
                <a:spcPts val="57"/>
              </a:spcBef>
              <a:spcAft>
                <a:spcPts val="441"/>
              </a:spcAft>
              <a:defRPr/>
            </a:lvl1pPr>
          </a:lstStyle>
          <a:p>
            <a:pPr marL="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250" b="1" spc="4">
                <a:solidFill>
                  <a:srgbClr val="00999A"/>
                </a:solidFill>
                <a:latin typeface="Tahoma" panose="02020603050405020304" pitchFamily="2"/>
              </a:rPr>
              <a:t>Contractual </a:t>
            </a:r>
          </a:p>
          <a:p>
            <a:pPr marL="594360" marR="0" indent="0" algn="l">
              <a:lnSpc>
                <a:spcPts val="3100"/>
              </a:lnSpc>
              <a:spcBef>
                <a:spcPts val="65"/>
              </a:spcBef>
              <a:spcAft>
                <a:spcPts val="500"/>
              </a:spcAft>
            </a:pPr>
            <a:r>
              <a:rPr lang="en-US" sz="2250" b="1" spc="-4">
                <a:solidFill>
                  <a:srgbClr val="00999A"/>
                </a:solidFill>
                <a:latin typeface="Tahoma" panose="02020603050405020304" pitchFamily="2"/>
              </a:rPr>
              <a:t>rules </a:t>
            </a:r>
          </a:p>
        </p:txBody>
      </p:sp>
      <p:sp>
        <p:nvSpPr>
          <p:cNvPr id="179" name="Text Placeholder 178"/>
          <p:cNvSpPr>
            <a:spLocks noGrp="1"/>
          </p:cNvSpPr>
          <p:nvPr>
            <p:ph type="body" idx="10"/>
          </p:nvPr>
        </p:nvSpPr>
        <p:spPr>
          <a:xfrm>
            <a:off x="3247737" y="4612342"/>
            <a:ext cx="5486977" cy="15856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235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147" b="1" spc="62">
                <a:solidFill>
                  <a:srgbClr val="003299"/>
                </a:solidFill>
                <a:latin typeface="Tahoma" panose="02020603050405020304" pitchFamily="2"/>
              </a:rPr>
              <a:t>The beneficiary shall </a:t>
            </a:r>
            <a:r>
              <a:rPr lang="en-US" sz="1147" b="1" u="sng" spc="62">
                <a:solidFill>
                  <a:srgbClr val="003299"/>
                </a:solidFill>
                <a:latin typeface="Tahoma" panose="02020603050405020304" pitchFamily="2"/>
              </a:rPr>
              <a:t>retain</a:t>
            </a:r>
            <a:r>
              <a:rPr lang="en-US" sz="1147" b="1" spc="62">
                <a:solidFill>
                  <a:srgbClr val="003299"/>
                </a:solidFill>
                <a:latin typeface="Tahoma" panose="02020603050405020304" pitchFamily="2"/>
              </a:rPr>
              <a:t> with the project's accounts readable </a:t>
            </a:r>
          </a:p>
        </p:txBody>
      </p:sp>
      <p:sp>
        <p:nvSpPr>
          <p:cNvPr id="180" name="Text Placeholder 179"/>
          <p:cNvSpPr>
            <a:spLocks noGrp="1"/>
          </p:cNvSpPr>
          <p:nvPr>
            <p:ph type="body" idx="10"/>
          </p:nvPr>
        </p:nvSpPr>
        <p:spPr>
          <a:xfrm>
            <a:off x="398896" y="4733365"/>
            <a:ext cx="1895186" cy="581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201717" marR="0" indent="0" algn="l">
              <a:lnSpc>
                <a:spcPts val="2294"/>
              </a:lnSpc>
              <a:spcBef>
                <a:spcPts val="35"/>
              </a:spcBef>
              <a:spcAft>
                <a:spcPts val="0"/>
              </a:spcAft>
              <a:defRPr/>
            </a:lvl1pPr>
          </a:lstStyle>
          <a:p>
            <a:pPr marL="22860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2250" b="1" spc="-13">
                <a:solidFill>
                  <a:srgbClr val="00999A"/>
                </a:solidFill>
                <a:latin typeface="Tahoma" panose="02020603050405020304" pitchFamily="2"/>
              </a:rPr>
              <a:t>Supporting </a:t>
            </a:r>
          </a:p>
          <a:p>
            <a:pPr marL="228600" marR="0" indent="0" algn="l">
              <a:lnSpc>
                <a:spcPts val="2600"/>
              </a:lnSpc>
              <a:spcBef>
                <a:spcPts val="40"/>
              </a:spcBef>
              <a:spcAft>
                <a:spcPts val="0"/>
              </a:spcAft>
            </a:pPr>
            <a:r>
              <a:rPr lang="en-US" sz="2250" b="1" spc="-4">
                <a:solidFill>
                  <a:srgbClr val="00999A"/>
                </a:solidFill>
                <a:latin typeface="Tahoma" panose="02020603050405020304" pitchFamily="2"/>
              </a:rPr>
              <a:t>documents </a:t>
            </a:r>
          </a:p>
        </p:txBody>
      </p:sp>
      <p:sp>
        <p:nvSpPr>
          <p:cNvPr id="181" name="Text Placeholder 180"/>
          <p:cNvSpPr>
            <a:spLocks noGrp="1"/>
          </p:cNvSpPr>
          <p:nvPr>
            <p:ph type="body" idx="10"/>
          </p:nvPr>
        </p:nvSpPr>
        <p:spPr>
          <a:xfrm>
            <a:off x="3250046" y="4800600"/>
            <a:ext cx="5484668" cy="15576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235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147" b="1" spc="40">
                <a:solidFill>
                  <a:srgbClr val="003299"/>
                </a:solidFill>
                <a:latin typeface="Tahoma" panose="02020603050405020304" pitchFamily="2"/>
              </a:rPr>
              <a:t>copies of all invoices and bank statements. </a:t>
            </a:r>
          </a:p>
        </p:txBody>
      </p:sp>
      <p:sp>
        <p:nvSpPr>
          <p:cNvPr id="182" name="Text Placeholder 181"/>
          <p:cNvSpPr>
            <a:spLocks noGrp="1"/>
          </p:cNvSpPr>
          <p:nvPr>
            <p:ph type="body" idx="10"/>
          </p:nvPr>
        </p:nvSpPr>
        <p:spPr>
          <a:xfrm>
            <a:off x="3247737" y="5177118"/>
            <a:ext cx="5486977" cy="15856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235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147" b="1" spc="44">
                <a:solidFill>
                  <a:srgbClr val="A1001F"/>
                </a:solidFill>
                <a:latin typeface="Tahoma" panose="02020603050405020304" pitchFamily="2"/>
              </a:rPr>
              <a:t>The beneficiary is not requested to send any supporting document </a:t>
            </a:r>
          </a:p>
        </p:txBody>
      </p:sp>
      <p:sp>
        <p:nvSpPr>
          <p:cNvPr id="183" name="Text Placeholder 182"/>
          <p:cNvSpPr>
            <a:spLocks noGrp="1"/>
          </p:cNvSpPr>
          <p:nvPr>
            <p:ph type="body" idx="10"/>
          </p:nvPr>
        </p:nvSpPr>
        <p:spPr>
          <a:xfrm>
            <a:off x="398896" y="5362575"/>
            <a:ext cx="8335818" cy="15632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2743346" marR="0" indent="0" algn="l">
              <a:lnSpc>
                <a:spcPts val="1235"/>
              </a:lnSpc>
              <a:spcAft>
                <a:spcPts val="13"/>
              </a:spcAft>
              <a:defRPr/>
            </a:lvl1pPr>
          </a:lstStyle>
          <a:p>
            <a:pPr marL="3108960" marR="0" indent="0" algn="l">
              <a:lnSpc>
                <a:spcPts val="1400"/>
              </a:lnSpc>
              <a:spcAft>
                <a:spcPts val="15"/>
              </a:spcAft>
            </a:pPr>
            <a:r>
              <a:rPr lang="en-US" sz="1147" b="1" spc="40">
                <a:solidFill>
                  <a:srgbClr val="A1001F"/>
                </a:solidFill>
                <a:latin typeface="Tahoma" panose="02020603050405020304" pitchFamily="2"/>
              </a:rPr>
              <a:t>with the Final report. </a:t>
            </a:r>
          </a:p>
        </p:txBody>
      </p:sp>
      <p:sp>
        <p:nvSpPr>
          <p:cNvPr id="184" name="Text Placeholder 183"/>
          <p:cNvSpPr>
            <a:spLocks noGrp="1"/>
          </p:cNvSpPr>
          <p:nvPr>
            <p:ph type="body" idx="10"/>
          </p:nvPr>
        </p:nvSpPr>
        <p:spPr>
          <a:xfrm>
            <a:off x="398896" y="6029886"/>
            <a:ext cx="8335818" cy="9132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4760513" marR="0" indent="0" algn="l">
              <a:lnSpc>
                <a:spcPts val="706"/>
              </a:lnSpc>
              <a:spcAft>
                <a:spcPts val="0"/>
              </a:spcAft>
              <a:defRPr/>
            </a:lvl1pPr>
          </a:lstStyle>
          <a:p>
            <a:pPr marL="539496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794" b="1" u="sng" spc="0">
                <a:solidFill>
                  <a:srgbClr val="0000FF"/>
                </a:solidFill>
                <a:latin typeface="Times New Roman" panose="02020603050405020304" pitchFamily="1"/>
              </a:rPr>
              <a:t>http://eacea.ec.europa.eu/tempus</a:t>
            </a:r>
            <a:r>
              <a:rPr lang="en-US" sz="100" b="1" spc="0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7954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 Placeholder 197"/>
          <p:cNvSpPr>
            <a:spLocks noGrp="1"/>
          </p:cNvSpPr>
          <p:nvPr>
            <p:ph type="body" idx="10"/>
          </p:nvPr>
        </p:nvSpPr>
        <p:spPr>
          <a:xfrm>
            <a:off x="659246" y="533400"/>
            <a:ext cx="2854036" cy="352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>
            <a:lvl1pPr marL="0" marR="0" indent="0" algn="l">
              <a:lnSpc>
                <a:spcPts val="2735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250" b="1" spc="62">
                <a:solidFill>
                  <a:srgbClr val="9E001D"/>
                </a:solidFill>
                <a:latin typeface="Verdana" panose="02020603050405020304" pitchFamily="2"/>
              </a:rPr>
              <a:t>VI. Indirect Costs </a:t>
            </a:r>
          </a:p>
        </p:txBody>
      </p:sp>
      <p:sp>
        <p:nvSpPr>
          <p:cNvPr id="199" name="Text Placeholder 198"/>
          <p:cNvSpPr>
            <a:spLocks noGrp="1"/>
          </p:cNvSpPr>
          <p:nvPr>
            <p:ph type="body" idx="10"/>
          </p:nvPr>
        </p:nvSpPr>
        <p:spPr>
          <a:xfrm>
            <a:off x="795482" y="1476936"/>
            <a:ext cx="1205345" cy="34906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>
            <a:normAutofit fontScale="90000"/>
          </a:bodyPr>
          <a:lstStyle>
            <a:lvl1pPr marL="0" marR="0" indent="0" algn="l">
              <a:lnSpc>
                <a:spcPts val="2735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250" b="1" spc="-88">
                <a:solidFill>
                  <a:srgbClr val="00999A"/>
                </a:solidFill>
                <a:latin typeface="Verdana" panose="02020603050405020304" pitchFamily="2"/>
              </a:rPr>
              <a:t>Purpose </a:t>
            </a:r>
          </a:p>
        </p:txBody>
      </p:sp>
      <p:sp>
        <p:nvSpPr>
          <p:cNvPr id="200" name="Text Placeholder 199"/>
          <p:cNvSpPr>
            <a:spLocks noGrp="1"/>
          </p:cNvSpPr>
          <p:nvPr>
            <p:ph type="body" idx="10"/>
          </p:nvPr>
        </p:nvSpPr>
        <p:spPr>
          <a:xfrm>
            <a:off x="3217141" y="1250016"/>
            <a:ext cx="4469245" cy="76648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242060" algn="just">
              <a:lnSpc>
                <a:spcPts val="1500"/>
              </a:lnSpc>
              <a:spcBef>
                <a:spcPts val="0"/>
              </a:spcBef>
              <a:spcAft>
                <a:spcPts val="106"/>
              </a:spcAft>
              <a:buFont typeface="գingdings"/>
              <a:buChar char="·"/>
              <a:defRPr/>
            </a:lvl1pPr>
          </a:lstStyle>
          <a:p>
            <a:pPr marL="0" marR="0" indent="0" algn="just">
              <a:lnSpc>
                <a:spcPts val="1600"/>
              </a:lnSpc>
              <a:spcAft>
                <a:spcPts val="0"/>
              </a:spcAft>
            </a:pPr>
            <a:r>
              <a:rPr lang="en-US" sz="1103" b="1" spc="0">
                <a:solidFill>
                  <a:srgbClr val="003299"/>
                </a:solidFill>
                <a:latin typeface="Verdana" panose="02020603050405020304" pitchFamily="2"/>
              </a:rPr>
              <a:t>Indirect Costs should be </a:t>
            </a:r>
            <a:r>
              <a:rPr lang="en-US" sz="1103" b="1" u="sng" spc="0">
                <a:solidFill>
                  <a:srgbClr val="003299"/>
                </a:solidFill>
                <a:latin typeface="Verdana" panose="02020603050405020304" pitchFamily="2"/>
              </a:rPr>
              <a:t>eligible</a:t>
            </a:r>
            <a:r>
              <a:rPr lang="en-US" sz="1103" b="1" spc="0">
                <a:solidFill>
                  <a:srgbClr val="003299"/>
                </a:solidFill>
                <a:latin typeface="Verdana" panose="02020603050405020304" pitchFamily="2"/>
              </a:rPr>
              <a:t> and can cover: </a:t>
            </a:r>
          </a:p>
          <a:p>
            <a:pPr marL="0" marR="0" indent="274320" algn="just">
              <a:lnSpc>
                <a:spcPts val="1600"/>
              </a:lnSpc>
              <a:spcBef>
                <a:spcPts val="115"/>
              </a:spcBef>
              <a:spcAft>
                <a:spcPts val="0"/>
              </a:spcAft>
              <a:buFont typeface="գingdings"/>
              <a:buChar char="·"/>
            </a:pPr>
            <a:r>
              <a:rPr lang="en-US" sz="1103" b="1" spc="-84">
                <a:solidFill>
                  <a:srgbClr val="003299"/>
                </a:solidFill>
                <a:latin typeface="Verdana" panose="02020603050405020304" pitchFamily="2"/>
              </a:rPr>
              <a:t>stationary, office supplies, general photocopying </a:t>
            </a:r>
          </a:p>
          <a:p>
            <a:pPr marL="0" marR="0" indent="274320" algn="just">
              <a:lnSpc>
                <a:spcPts val="1600"/>
              </a:lnSpc>
              <a:spcBef>
                <a:spcPts val="60"/>
              </a:spcBef>
              <a:spcAft>
                <a:spcPts val="0"/>
              </a:spcAft>
              <a:buFont typeface="գingdings"/>
              <a:buChar char="·"/>
            </a:pPr>
            <a:r>
              <a:rPr lang="en-US" sz="1103" b="1" spc="-93">
                <a:solidFill>
                  <a:srgbClr val="003299"/>
                </a:solidFill>
                <a:latin typeface="Verdana" panose="02020603050405020304" pitchFamily="2"/>
              </a:rPr>
              <a:t>postage and telecommunication costs related to the project </a:t>
            </a:r>
          </a:p>
          <a:p>
            <a:pPr marL="0" marR="0" indent="274320" algn="just">
              <a:lnSpc>
                <a:spcPts val="1700"/>
              </a:lnSpc>
              <a:spcBef>
                <a:spcPts val="0"/>
              </a:spcBef>
              <a:spcAft>
                <a:spcPts val="120"/>
              </a:spcAft>
              <a:buFont typeface="գingdings"/>
              <a:buChar char="·"/>
            </a:pPr>
            <a:r>
              <a:rPr lang="en-US" sz="1103" b="1" spc="-93">
                <a:solidFill>
                  <a:srgbClr val="003299"/>
                </a:solidFill>
                <a:latin typeface="Verdana" panose="02020603050405020304" pitchFamily="2"/>
              </a:rPr>
              <a:t>use of internet/communication software </a:t>
            </a:r>
          </a:p>
        </p:txBody>
      </p:sp>
      <p:sp>
        <p:nvSpPr>
          <p:cNvPr id="201" name="Text Placeholder 200"/>
          <p:cNvSpPr>
            <a:spLocks noGrp="1"/>
          </p:cNvSpPr>
          <p:nvPr>
            <p:ph type="body" idx="10"/>
          </p:nvPr>
        </p:nvSpPr>
        <p:spPr>
          <a:xfrm>
            <a:off x="3222336" y="2235014"/>
            <a:ext cx="5250873" cy="21235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500"/>
              </a:lnSpc>
              <a:spcAft>
                <a:spcPts val="168"/>
              </a:spcAft>
              <a:defRPr/>
            </a:lvl1pPr>
          </a:lstStyle>
          <a:p>
            <a:pPr marL="0" marR="0" indent="0" algn="l">
              <a:lnSpc>
                <a:spcPts val="1700"/>
              </a:lnSpc>
              <a:spcAft>
                <a:spcPts val="190"/>
              </a:spcAft>
            </a:pPr>
            <a:r>
              <a:rPr lang="en-US" sz="1103" b="1" spc="-66">
                <a:solidFill>
                  <a:srgbClr val="003299"/>
                </a:solidFill>
                <a:latin typeface="Verdana" panose="02020603050405020304" pitchFamily="2"/>
              </a:rPr>
              <a:t>Eligible for flat-rate funding of 7% of the total eligible direct costs (Art. </a:t>
            </a:r>
          </a:p>
        </p:txBody>
      </p:sp>
      <p:sp>
        <p:nvSpPr>
          <p:cNvPr id="202" name="Text Placeholder 201"/>
          <p:cNvSpPr>
            <a:spLocks noGrp="1"/>
          </p:cNvSpPr>
          <p:nvPr>
            <p:ph type="body" idx="10"/>
          </p:nvPr>
        </p:nvSpPr>
        <p:spPr>
          <a:xfrm>
            <a:off x="3217141" y="2447365"/>
            <a:ext cx="1279814" cy="16416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235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103" b="1" spc="-106">
                <a:solidFill>
                  <a:srgbClr val="003299"/>
                </a:solidFill>
                <a:latin typeface="Verdana" panose="02020603050405020304" pitchFamily="2"/>
              </a:rPr>
              <a:t>I.4.2 and II.14.3). </a:t>
            </a:r>
          </a:p>
        </p:txBody>
      </p:sp>
      <p:sp>
        <p:nvSpPr>
          <p:cNvPr id="203" name="Text Placeholder 202"/>
          <p:cNvSpPr>
            <a:spLocks noGrp="1"/>
          </p:cNvSpPr>
          <p:nvPr>
            <p:ph type="body" idx="10"/>
          </p:nvPr>
        </p:nvSpPr>
        <p:spPr>
          <a:xfrm>
            <a:off x="615373" y="2700618"/>
            <a:ext cx="1737014" cy="69644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>
            <a:normAutofit fontScale="90000"/>
          </a:bodyPr>
          <a:lstStyle>
            <a:lvl1pPr marL="524463" marR="0" indent="0" algn="l">
              <a:lnSpc>
                <a:spcPts val="2735"/>
              </a:lnSpc>
              <a:spcBef>
                <a:spcPts val="44"/>
              </a:spcBef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250" b="1" spc="-40">
                <a:solidFill>
                  <a:srgbClr val="00999A"/>
                </a:solidFill>
                <a:latin typeface="Verdana" panose="02020603050405020304" pitchFamily="2"/>
              </a:rPr>
              <a:t>Contractual </a:t>
            </a:r>
          </a:p>
          <a:p>
            <a:pPr marL="594360" marR="0" indent="0" algn="l">
              <a:lnSpc>
                <a:spcPts val="3100"/>
              </a:lnSpc>
              <a:spcBef>
                <a:spcPts val="50"/>
              </a:spcBef>
              <a:spcAft>
                <a:spcPts val="0"/>
              </a:spcAft>
            </a:pPr>
            <a:r>
              <a:rPr lang="en-US" sz="2250" b="1" spc="-22">
                <a:solidFill>
                  <a:srgbClr val="00999A"/>
                </a:solidFill>
                <a:latin typeface="Verdana" panose="02020603050405020304" pitchFamily="2"/>
              </a:rPr>
              <a:t>rules </a:t>
            </a:r>
          </a:p>
        </p:txBody>
      </p:sp>
      <p:sp>
        <p:nvSpPr>
          <p:cNvPr id="204" name="Text Placeholder 203"/>
          <p:cNvSpPr>
            <a:spLocks noGrp="1"/>
          </p:cNvSpPr>
          <p:nvPr>
            <p:ph type="body" idx="10"/>
          </p:nvPr>
        </p:nvSpPr>
        <p:spPr>
          <a:xfrm>
            <a:off x="3208482" y="2807635"/>
            <a:ext cx="5278582" cy="114580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242060" marR="0" indent="242060" algn="l">
              <a:lnSpc>
                <a:spcPts val="1500"/>
              </a:lnSpc>
              <a:spcBef>
                <a:spcPts val="0"/>
              </a:spcBef>
              <a:spcAft>
                <a:spcPts val="190"/>
              </a:spcAft>
              <a:buFont typeface="գingdings"/>
              <a:buChar char="·"/>
              <a:defRPr/>
            </a:lvl1pPr>
          </a:lstStyle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103" b="1" spc="-79">
                <a:solidFill>
                  <a:srgbClr val="003299"/>
                </a:solidFill>
                <a:latin typeface="Verdana" panose="02020603050405020304" pitchFamily="2"/>
              </a:rPr>
              <a:t>At the end of the project, the Indirect Costs incurred and declared will be considered eligible as long as they: </a:t>
            </a:r>
          </a:p>
          <a:p>
            <a:pPr marL="274320" marR="0" indent="27432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գingdings"/>
              <a:buChar char="·"/>
            </a:pPr>
            <a:r>
              <a:rPr lang="en-US" sz="1103" b="1" spc="0">
                <a:solidFill>
                  <a:srgbClr val="003299"/>
                </a:solidFill>
                <a:latin typeface="Verdana" panose="02020603050405020304" pitchFamily="2"/>
              </a:rPr>
              <a:t>do not exceed the absolute amount shown for Indirect Costs in Annex II of the Grant Agreement (approved budget) </a:t>
            </a:r>
          </a:p>
          <a:p>
            <a:pPr marL="274320" marR="0" indent="274320" algn="l">
              <a:lnSpc>
                <a:spcPts val="1700"/>
              </a:lnSpc>
              <a:spcBef>
                <a:spcPts val="0"/>
              </a:spcBef>
              <a:spcAft>
                <a:spcPts val="215"/>
              </a:spcAft>
              <a:buFont typeface="գingdings"/>
              <a:buChar char="·"/>
            </a:pPr>
            <a:r>
              <a:rPr lang="en-US" sz="1103" b="1" spc="0">
                <a:solidFill>
                  <a:srgbClr val="003299"/>
                </a:solidFill>
                <a:latin typeface="Verdana" panose="02020603050405020304" pitchFamily="2"/>
              </a:rPr>
              <a:t>do not represent more than 7% of the total actual eligible direct costs following the financial assessment. </a:t>
            </a:r>
          </a:p>
        </p:txBody>
      </p:sp>
      <p:sp>
        <p:nvSpPr>
          <p:cNvPr id="205" name="Text Placeholder 204"/>
          <p:cNvSpPr>
            <a:spLocks noGrp="1"/>
          </p:cNvSpPr>
          <p:nvPr>
            <p:ph type="body" idx="10"/>
          </p:nvPr>
        </p:nvSpPr>
        <p:spPr>
          <a:xfrm>
            <a:off x="723323" y="3969684"/>
            <a:ext cx="1659659" cy="69644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>
            <a:normAutofit fontScale="90000"/>
          </a:bodyPr>
          <a:lstStyle>
            <a:lvl1pPr marL="0" marR="0" indent="0" algn="l">
              <a:lnSpc>
                <a:spcPts val="2647"/>
              </a:lnSpc>
              <a:spcBef>
                <a:spcPts val="22"/>
              </a:spcBef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250" b="1" spc="-44">
                <a:solidFill>
                  <a:srgbClr val="00999A"/>
                </a:solidFill>
                <a:latin typeface="Verdana" panose="02020603050405020304" pitchFamily="2"/>
              </a:rPr>
              <a:t>Supporting </a:t>
            </a:r>
          </a:p>
          <a:p>
            <a:pPr marL="0" marR="0" indent="0" algn="l">
              <a:lnSpc>
                <a:spcPts val="30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2250" b="1" spc="-35">
                <a:solidFill>
                  <a:srgbClr val="00999A"/>
                </a:solidFill>
                <a:latin typeface="Verdana" panose="02020603050405020304" pitchFamily="2"/>
              </a:rPr>
              <a:t>documents </a:t>
            </a:r>
          </a:p>
        </p:txBody>
      </p:sp>
      <p:sp>
        <p:nvSpPr>
          <p:cNvPr id="206" name="Text Placeholder 205"/>
          <p:cNvSpPr>
            <a:spLocks noGrp="1"/>
          </p:cNvSpPr>
          <p:nvPr>
            <p:ph type="body" idx="10"/>
          </p:nvPr>
        </p:nvSpPr>
        <p:spPr>
          <a:xfrm>
            <a:off x="3241964" y="4264959"/>
            <a:ext cx="2989695" cy="18321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412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103" b="1" spc="-18">
                <a:solidFill>
                  <a:srgbClr val="9E001D"/>
                </a:solidFill>
                <a:latin typeface="Verdana" panose="02020603050405020304" pitchFamily="2"/>
              </a:rPr>
              <a:t>NO supporting document is required. </a:t>
            </a:r>
          </a:p>
        </p:txBody>
      </p:sp>
      <p:sp>
        <p:nvSpPr>
          <p:cNvPr id="207" name="Text Placeholder 206"/>
          <p:cNvSpPr>
            <a:spLocks noGrp="1"/>
          </p:cNvSpPr>
          <p:nvPr>
            <p:ph type="body" idx="10"/>
          </p:nvPr>
        </p:nvSpPr>
        <p:spPr>
          <a:xfrm>
            <a:off x="1848427" y="5141259"/>
            <a:ext cx="5793509" cy="2482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>
            <a:normAutofit fontScale="95000"/>
          </a:bodyPr>
          <a:lstStyle>
            <a:lvl1pPr marL="0" marR="0" indent="0" algn="l">
              <a:lnSpc>
                <a:spcPts val="1853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588" b="1" spc="-71">
                <a:solidFill>
                  <a:srgbClr val="FF0000"/>
                </a:solidFill>
                <a:latin typeface="Verdana" panose="02020603050405020304" pitchFamily="2"/>
              </a:rPr>
              <a:t>NO co-financing is permitted under this budget heading </a:t>
            </a:r>
          </a:p>
        </p:txBody>
      </p:sp>
      <p:sp>
        <p:nvSpPr>
          <p:cNvPr id="208" name="Text Placeholder 207"/>
          <p:cNvSpPr>
            <a:spLocks noGrp="1"/>
          </p:cNvSpPr>
          <p:nvPr>
            <p:ph type="body" idx="10"/>
          </p:nvPr>
        </p:nvSpPr>
        <p:spPr>
          <a:xfrm>
            <a:off x="5317260" y="6007473"/>
            <a:ext cx="1465695" cy="1154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>
            <a:lvl1pPr marL="0" marR="0" indent="0" algn="l">
              <a:lnSpc>
                <a:spcPts val="794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794" b="1" u="sng" spc="-13">
                <a:solidFill>
                  <a:srgbClr val="0000FF"/>
                </a:solidFill>
                <a:latin typeface="Times New Roman" panose="02020603050405020304" pitchFamily="1"/>
              </a:rPr>
              <a:t>http://eacea.ec.europa.eu/tempus</a:t>
            </a:r>
            <a:r>
              <a:rPr lang="en-US" sz="100" b="1" spc="-13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8940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 Placeholder 210"/>
          <p:cNvSpPr>
            <a:spLocks noGrp="1"/>
          </p:cNvSpPr>
          <p:nvPr>
            <p:ph type="body" idx="10"/>
          </p:nvPr>
        </p:nvSpPr>
        <p:spPr>
          <a:xfrm>
            <a:off x="398896" y="448236"/>
            <a:ext cx="8335818" cy="436861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415" rIns="0" bIns="0" anchor="t">
            <a:normAutofit fontScale="95000"/>
          </a:bodyPr>
          <a:lstStyle>
            <a:lvl1pPr marL="443777" marR="0" indent="0" algn="l">
              <a:lnSpc>
                <a:spcPts val="2030"/>
              </a:lnSpc>
              <a:spcBef>
                <a:spcPts val="66"/>
              </a:spcBef>
              <a:spcAft>
                <a:spcPts val="437"/>
              </a:spcAft>
              <a:defRPr/>
            </a:lvl1pPr>
          </a:lstStyle>
          <a:p>
            <a:pPr marL="0" marR="0" indent="0" algn="ctr">
              <a:lnSpc>
                <a:spcPts val="3300"/>
              </a:lnSpc>
              <a:spcAft>
                <a:spcPts val="0"/>
              </a:spcAft>
            </a:pPr>
            <a:r>
              <a:rPr lang="en-US" sz="2559" b="1" spc="-44">
                <a:solidFill>
                  <a:srgbClr val="9A001C"/>
                </a:solidFill>
                <a:latin typeface="Arial" panose="02020603050405020304" pitchFamily="2"/>
              </a:rPr>
              <a:t>Tendering Procedure </a:t>
            </a:r>
          </a:p>
          <a:p>
            <a:pPr marL="274320" marR="0" indent="0" algn="l">
              <a:lnSpc>
                <a:spcPts val="2300"/>
              </a:lnSpc>
              <a:spcBef>
                <a:spcPts val="1520"/>
              </a:spcBef>
              <a:spcAft>
                <a:spcPts val="0"/>
              </a:spcAft>
            </a:pPr>
            <a:r>
              <a:rPr lang="en-US" sz="1765" b="1" spc="199">
                <a:solidFill>
                  <a:srgbClr val="003299"/>
                </a:solidFill>
                <a:latin typeface="Arial" panose="02020603050405020304" pitchFamily="2"/>
              </a:rPr>
              <a:t>The beneficiary shall </a:t>
            </a:r>
            <a:r>
              <a:rPr lang="en-US" sz="1765" b="1" u="sng" spc="199">
                <a:solidFill>
                  <a:srgbClr val="003299"/>
                </a:solidFill>
                <a:latin typeface="Arial" panose="02020603050405020304" pitchFamily="2"/>
              </a:rPr>
              <a:t>apply the ‘award of contract’ procedure </a:t>
            </a:r>
          </a:p>
          <a:p>
            <a:pPr marL="274320" marR="0" indent="0" algn="l">
              <a:lnSpc>
                <a:spcPts val="2300"/>
              </a:lnSpc>
              <a:spcBef>
                <a:spcPts val="75"/>
              </a:spcBef>
              <a:spcAft>
                <a:spcPts val="0"/>
              </a:spcAft>
            </a:pPr>
            <a:r>
              <a:rPr lang="en-US" sz="1765" b="1" spc="22">
                <a:solidFill>
                  <a:srgbClr val="003299"/>
                </a:solidFill>
                <a:latin typeface="Arial" panose="02020603050405020304" pitchFamily="2"/>
              </a:rPr>
              <a:t>(Art. II.9) when: </a:t>
            </a:r>
          </a:p>
          <a:p>
            <a:pPr marL="274320" marR="0" indent="0" algn="l">
              <a:lnSpc>
                <a:spcPts val="2300"/>
              </a:lnSpc>
              <a:spcBef>
                <a:spcPts val="1035"/>
              </a:spcBef>
              <a:spcAft>
                <a:spcPts val="0"/>
              </a:spcAft>
            </a:pPr>
            <a:r>
              <a:rPr lang="en-US" sz="1765" b="1" spc="132">
                <a:solidFill>
                  <a:srgbClr val="FF0000"/>
                </a:solidFill>
                <a:latin typeface="Arial" panose="02020603050405020304" pitchFamily="2"/>
              </a:rPr>
              <a:t>purchasing any kind of </a:t>
            </a:r>
            <a:r>
              <a:rPr lang="en-US" sz="1765" b="1" u="sng" spc="132">
                <a:solidFill>
                  <a:srgbClr val="FF0000"/>
                </a:solidFill>
                <a:latin typeface="Arial" panose="02020603050405020304" pitchFamily="2"/>
              </a:rPr>
              <a:t>goods or services</a:t>
            </a:r>
            <a:r>
              <a:rPr lang="en-US" sz="1765" b="1" spc="132">
                <a:solidFill>
                  <a:srgbClr val="003299"/>
                </a:solidFill>
                <a:latin typeface="Arial" panose="02020603050405020304" pitchFamily="2"/>
              </a:rPr>
              <a:t> in the framework of the </a:t>
            </a:r>
          </a:p>
          <a:p>
            <a:pPr marL="274320" marR="0" indent="0" algn="l">
              <a:lnSpc>
                <a:spcPts val="2300"/>
              </a:lnSpc>
              <a:spcBef>
                <a:spcPts val="75"/>
              </a:spcBef>
              <a:spcAft>
                <a:spcPts val="0"/>
              </a:spcAft>
            </a:pPr>
            <a:r>
              <a:rPr lang="en-US" sz="1765" b="1" spc="35">
                <a:solidFill>
                  <a:srgbClr val="003299"/>
                </a:solidFill>
                <a:latin typeface="Arial" panose="02020603050405020304" pitchFamily="2"/>
              </a:rPr>
              <a:t>Tempus project (under any budget heading, so not only ‘equipment’) </a:t>
            </a:r>
          </a:p>
          <a:p>
            <a:pPr marL="0" marR="0" indent="0" algn="ctr">
              <a:lnSpc>
                <a:spcPts val="2300"/>
              </a:lnSpc>
              <a:spcBef>
                <a:spcPts val="2475"/>
              </a:spcBef>
              <a:spcAft>
                <a:spcPts val="0"/>
              </a:spcAft>
            </a:pPr>
            <a:r>
              <a:rPr lang="en-US" sz="1765" b="1" u="sng" spc="13">
                <a:solidFill>
                  <a:srgbClr val="003299"/>
                </a:solidFill>
                <a:latin typeface="Arial" panose="02020603050405020304" pitchFamily="2"/>
              </a:rPr>
              <a:t>BUT ONLY IF </a:t>
            </a:r>
          </a:p>
          <a:p>
            <a:pPr marL="0" marR="0" indent="0" algn="ctr">
              <a:lnSpc>
                <a:spcPts val="2300"/>
              </a:lnSpc>
              <a:spcBef>
                <a:spcPts val="2495"/>
              </a:spcBef>
              <a:spcAft>
                <a:spcPts val="0"/>
              </a:spcAft>
            </a:pPr>
            <a:r>
              <a:rPr lang="en-US" sz="1765" b="1" spc="40">
                <a:solidFill>
                  <a:srgbClr val="FF0000"/>
                </a:solidFill>
                <a:latin typeface="Arial" panose="02020603050405020304" pitchFamily="2"/>
              </a:rPr>
              <a:t>the amount of the purchase/sub-contract exceeds </a:t>
            </a:r>
          </a:p>
          <a:p>
            <a:pPr marL="0" marR="0" indent="0" algn="ctr">
              <a:lnSpc>
                <a:spcPts val="2300"/>
              </a:lnSpc>
              <a:spcBef>
                <a:spcPts val="75"/>
              </a:spcBef>
              <a:spcAft>
                <a:spcPts val="0"/>
              </a:spcAft>
            </a:pPr>
            <a:r>
              <a:rPr lang="en-US" sz="1765" b="1" spc="35">
                <a:solidFill>
                  <a:srgbClr val="FF0000"/>
                </a:solidFill>
                <a:latin typeface="Arial" panose="02020603050405020304" pitchFamily="2"/>
              </a:rPr>
              <a:t>the threshold of </a:t>
            </a:r>
            <a:r>
              <a:rPr lang="en-US" sz="1765" b="1" u="sng" spc="35">
                <a:solidFill>
                  <a:srgbClr val="FF0000"/>
                </a:solidFill>
                <a:latin typeface="Arial" panose="02020603050405020304" pitchFamily="2"/>
              </a:rPr>
              <a:t>EUR 25,000 </a:t>
            </a:r>
          </a:p>
          <a:p>
            <a:pPr marL="457200" marR="0" indent="0" algn="l">
              <a:lnSpc>
                <a:spcPts val="2300"/>
              </a:lnSpc>
              <a:spcBef>
                <a:spcPts val="1515"/>
              </a:spcBef>
              <a:spcAft>
                <a:spcPts val="0"/>
              </a:spcAft>
            </a:pPr>
            <a:r>
              <a:rPr lang="en-US" sz="1765" b="1" spc="40">
                <a:solidFill>
                  <a:srgbClr val="003299"/>
                </a:solidFill>
                <a:latin typeface="Arial" panose="02020603050405020304" pitchFamily="2"/>
              </a:rPr>
              <a:t> Proof of awarding procedure (at least 3 quotations) should be retained </a:t>
            </a:r>
          </a:p>
          <a:p>
            <a:pPr marL="502920" marR="0" indent="0" algn="l">
              <a:lnSpc>
                <a:spcPts val="2300"/>
              </a:lnSpc>
              <a:spcBef>
                <a:spcPts val="75"/>
              </a:spcBef>
              <a:spcAft>
                <a:spcPts val="0"/>
              </a:spcAft>
            </a:pPr>
            <a:r>
              <a:rPr lang="en-US" sz="1765" b="1" spc="35">
                <a:solidFill>
                  <a:srgbClr val="003299"/>
                </a:solidFill>
                <a:latin typeface="Arial" panose="02020603050405020304" pitchFamily="2"/>
              </a:rPr>
              <a:t>with the project accounts </a:t>
            </a:r>
          </a:p>
          <a:p>
            <a:pPr marL="457200" marR="0" indent="0" algn="l">
              <a:lnSpc>
                <a:spcPts val="2300"/>
              </a:lnSpc>
              <a:spcBef>
                <a:spcPts val="75"/>
              </a:spcBef>
              <a:spcAft>
                <a:spcPts val="0"/>
              </a:spcAft>
            </a:pPr>
            <a:r>
              <a:rPr lang="en-US" sz="1765" spc="40">
                <a:solidFill>
                  <a:srgbClr val="003299"/>
                </a:solidFill>
                <a:latin typeface="Arial" panose="02020603050405020304" pitchFamily="2"/>
              </a:rPr>
              <a:t> The names of the providers consulted (min. 3) shall be indicated in the final </a:t>
            </a:r>
          </a:p>
          <a:p>
            <a:pPr marL="502920" marR="0" indent="0" algn="l">
              <a:lnSpc>
                <a:spcPts val="2300"/>
              </a:lnSpc>
              <a:spcBef>
                <a:spcPts val="75"/>
              </a:spcBef>
              <a:spcAft>
                <a:spcPts val="495"/>
              </a:spcAft>
            </a:pPr>
            <a:r>
              <a:rPr lang="en-US" sz="1765" spc="31">
                <a:solidFill>
                  <a:srgbClr val="003299"/>
                </a:solidFill>
                <a:latin typeface="Arial" panose="02020603050405020304" pitchFamily="2"/>
              </a:rPr>
              <a:t>financial statement of the Final Report. </a:t>
            </a:r>
          </a:p>
        </p:txBody>
      </p:sp>
      <p:sp>
        <p:nvSpPr>
          <p:cNvPr id="214" name="Text Placeholder 213"/>
          <p:cNvSpPr>
            <a:spLocks noGrp="1"/>
          </p:cNvSpPr>
          <p:nvPr>
            <p:ph type="body" idx="10"/>
          </p:nvPr>
        </p:nvSpPr>
        <p:spPr>
          <a:xfrm>
            <a:off x="1573645" y="5038725"/>
            <a:ext cx="6184900" cy="25885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203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65" i="1" spc="-13">
                <a:solidFill>
                  <a:srgbClr val="003299"/>
                </a:solidFill>
                <a:latin typeface="Arial" panose="02020603050405020304" pitchFamily="2"/>
              </a:rPr>
              <a:t>N.B. The purchase cannot be split into smaller contracts with </a:t>
            </a:r>
          </a:p>
        </p:txBody>
      </p:sp>
      <p:sp>
        <p:nvSpPr>
          <p:cNvPr id="215" name="Text Placeholder 214"/>
          <p:cNvSpPr>
            <a:spLocks noGrp="1"/>
          </p:cNvSpPr>
          <p:nvPr>
            <p:ph type="body" idx="10"/>
          </p:nvPr>
        </p:nvSpPr>
        <p:spPr>
          <a:xfrm>
            <a:off x="2413577" y="5307666"/>
            <a:ext cx="4483100" cy="26557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>
            <a:lvl1pPr marL="0" marR="0" indent="0" algn="l">
              <a:lnSpc>
                <a:spcPts val="203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65" i="1" spc="-18">
                <a:solidFill>
                  <a:srgbClr val="003299"/>
                </a:solidFill>
                <a:latin typeface="Arial" panose="02020603050405020304" pitchFamily="2"/>
              </a:rPr>
              <a:t>individual amounts lower than the threshold</a:t>
            </a:r>
            <a:r>
              <a:rPr lang="en-US" sz="1765" b="1" spc="-18">
                <a:solidFill>
                  <a:srgbClr val="003299"/>
                </a:solidFill>
                <a:latin typeface="Arial" panose="02020603050405020304" pitchFamily="2"/>
              </a:rPr>
              <a:t>. </a:t>
            </a:r>
          </a:p>
        </p:txBody>
      </p:sp>
      <p:sp>
        <p:nvSpPr>
          <p:cNvPr id="216" name="Text Placeholder 215"/>
          <p:cNvSpPr>
            <a:spLocks noGrp="1"/>
          </p:cNvSpPr>
          <p:nvPr>
            <p:ph type="body" idx="10"/>
          </p:nvPr>
        </p:nvSpPr>
        <p:spPr>
          <a:xfrm>
            <a:off x="5317260" y="6010835"/>
            <a:ext cx="1465695" cy="11093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>
            <a:lvl1pPr marL="0" marR="0" indent="0" algn="l">
              <a:lnSpc>
                <a:spcPts val="794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750" b="1" u="sng" spc="-35">
                <a:solidFill>
                  <a:srgbClr val="0000FF"/>
                </a:solidFill>
                <a:latin typeface="Arial" panose="02020603050405020304" pitchFamily="2"/>
              </a:rPr>
              <a:t>http://eacea.ec.europa.eu/tempus</a:t>
            </a:r>
            <a:r>
              <a:rPr lang="en-US" sz="100" b="1" spc="-35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2341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 Placeholder 248"/>
          <p:cNvSpPr>
            <a:spLocks noGrp="1"/>
          </p:cNvSpPr>
          <p:nvPr>
            <p:ph type="body" idx="10"/>
          </p:nvPr>
        </p:nvSpPr>
        <p:spPr>
          <a:xfrm>
            <a:off x="396009" y="414618"/>
            <a:ext cx="8335818" cy="63705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anchor="t">
            <a:normAutofit fontScale="95000"/>
          </a:bodyPr>
          <a:lstStyle>
            <a:lvl1pPr marL="0" marR="0" indent="0" algn="ctr">
              <a:lnSpc>
                <a:spcPts val="2471"/>
              </a:lnSpc>
              <a:spcAft>
                <a:spcPts val="2409"/>
              </a:spcAft>
              <a:defRPr/>
            </a:lvl1pPr>
          </a:lstStyle>
          <a:p>
            <a:pPr marL="0" marR="0" indent="0" algn="ctr">
              <a:lnSpc>
                <a:spcPts val="2800"/>
              </a:lnSpc>
              <a:spcAft>
                <a:spcPts val="2730"/>
              </a:spcAft>
            </a:pPr>
            <a:r>
              <a:rPr lang="en-US" sz="2206" b="1" spc="-35">
                <a:solidFill>
                  <a:srgbClr val="9F0015"/>
                </a:solidFill>
                <a:latin typeface="Arial" panose="02020603050405020304" pitchFamily="2"/>
              </a:rPr>
              <a:t>Summary table: supporting documents </a:t>
            </a:r>
          </a:p>
        </p:txBody>
      </p:sp>
      <p:sp>
        <p:nvSpPr>
          <p:cNvPr id="255" name="Text Placeholder 254"/>
          <p:cNvSpPr>
            <a:spLocks noGrp="1"/>
          </p:cNvSpPr>
          <p:nvPr>
            <p:ph type="body" idx="10"/>
          </p:nvPr>
        </p:nvSpPr>
        <p:spPr>
          <a:xfrm>
            <a:off x="1482437" y="4625789"/>
            <a:ext cx="6691745" cy="19890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>
            <a:lvl1pPr marL="0" marR="0" indent="0" algn="l">
              <a:lnSpc>
                <a:spcPts val="15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632" b="1" spc="4">
                <a:solidFill>
                  <a:srgbClr val="9F0015"/>
                </a:solidFill>
                <a:latin typeface="Arial" panose="02020603050405020304" pitchFamily="2"/>
              </a:rPr>
              <a:t>An Audit Report on the action's financial statements and underlying </a:t>
            </a:r>
          </a:p>
        </p:txBody>
      </p:sp>
      <p:sp>
        <p:nvSpPr>
          <p:cNvPr id="256" name="Text Placeholder 255"/>
          <p:cNvSpPr>
            <a:spLocks noGrp="1"/>
          </p:cNvSpPr>
          <p:nvPr>
            <p:ph type="body" idx="10"/>
          </p:nvPr>
        </p:nvSpPr>
        <p:spPr>
          <a:xfrm>
            <a:off x="2307937" y="4870637"/>
            <a:ext cx="5045941" cy="19610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>
            <a:lvl1pPr marL="0" marR="0" indent="0" algn="l">
              <a:lnSpc>
                <a:spcPts val="1500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632" b="1" spc="0">
                <a:solidFill>
                  <a:srgbClr val="9F0015"/>
                </a:solidFill>
                <a:latin typeface="Arial" panose="02020603050405020304" pitchFamily="2"/>
              </a:rPr>
              <a:t>accounts must be submitted for grants &gt; € 750,000. </a:t>
            </a:r>
          </a:p>
        </p:txBody>
      </p:sp>
      <p:sp>
        <p:nvSpPr>
          <p:cNvPr id="257" name="Text Placeholder 256"/>
          <p:cNvSpPr>
            <a:spLocks noGrp="1"/>
          </p:cNvSpPr>
          <p:nvPr>
            <p:ph type="body" idx="10"/>
          </p:nvPr>
        </p:nvSpPr>
        <p:spPr>
          <a:xfrm>
            <a:off x="5317260" y="6029886"/>
            <a:ext cx="1465695" cy="9132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706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750" b="1" u="sng" spc="-35">
                <a:solidFill>
                  <a:srgbClr val="0000FF"/>
                </a:solidFill>
                <a:latin typeface="Arial" panose="02020603050405020304" pitchFamily="2"/>
              </a:rPr>
              <a:t>http://eacea.ec.europa.eu/tempus</a:t>
            </a:r>
            <a:r>
              <a:rPr lang="en-US" sz="100" b="1" spc="-35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2894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 Placeholder 273"/>
          <p:cNvSpPr>
            <a:spLocks noGrp="1"/>
          </p:cNvSpPr>
          <p:nvPr>
            <p:ph type="body" idx="10"/>
          </p:nvPr>
        </p:nvSpPr>
        <p:spPr>
          <a:xfrm>
            <a:off x="396009" y="403412"/>
            <a:ext cx="8335818" cy="433891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>
            <a:normAutofit fontScale="80000"/>
          </a:bodyPr>
          <a:lstStyle>
            <a:lvl1pPr marL="564807" marR="0" indent="0" algn="l">
              <a:lnSpc>
                <a:spcPts val="2118"/>
              </a:lnSpc>
              <a:spcBef>
                <a:spcPts val="0"/>
              </a:spcBef>
              <a:spcAft>
                <a:spcPts val="2052"/>
              </a:spcAft>
              <a:defRPr/>
            </a:lvl1pPr>
          </a:lstStyle>
          <a:p>
            <a:pPr marL="0" marR="0" indent="0" algn="ctr">
              <a:lnSpc>
                <a:spcPts val="3400"/>
              </a:lnSpc>
              <a:spcAft>
                <a:spcPts val="0"/>
              </a:spcAft>
            </a:pPr>
            <a:r>
              <a:rPr lang="en-US" sz="2427" b="1" spc="-49">
                <a:solidFill>
                  <a:srgbClr val="9A001C"/>
                </a:solidFill>
                <a:latin typeface="Verdana" panose="02020603050405020304" pitchFamily="2"/>
              </a:rPr>
              <a:t>Modifications to the Budget </a:t>
            </a:r>
          </a:p>
          <a:p>
            <a:pPr marL="274320" marR="0" indent="0" algn="l">
              <a:lnSpc>
                <a:spcPts val="2400"/>
              </a:lnSpc>
              <a:spcBef>
                <a:spcPts val="4105"/>
              </a:spcBef>
              <a:spcAft>
                <a:spcPts val="0"/>
              </a:spcAft>
            </a:pPr>
            <a:r>
              <a:rPr lang="en-US" sz="1677" b="1" spc="31">
                <a:solidFill>
                  <a:srgbClr val="003299"/>
                </a:solidFill>
                <a:latin typeface="Verdana" panose="02020603050405020304" pitchFamily="2"/>
              </a:rPr>
              <a:t>5 </a:t>
            </a:r>
            <a:r>
              <a:rPr lang="en-US" sz="1721" b="1" spc="31">
                <a:solidFill>
                  <a:srgbClr val="003299"/>
                </a:solidFill>
                <a:latin typeface="Verdana" panose="02020603050405020304" pitchFamily="2"/>
              </a:rPr>
              <a:t>PRIOR written authorisation by EACEA is needed for any increase of the </a:t>
            </a:r>
          </a:p>
          <a:p>
            <a:pPr marL="640080" marR="0" indent="0" algn="l">
              <a:lnSpc>
                <a:spcPts val="24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721" b="1" spc="31">
                <a:solidFill>
                  <a:srgbClr val="003299"/>
                </a:solidFill>
                <a:latin typeface="Verdana" panose="02020603050405020304" pitchFamily="2"/>
              </a:rPr>
              <a:t>approved amount allocated under each budget heading of direct costs of </a:t>
            </a:r>
          </a:p>
          <a:p>
            <a:pPr marL="64008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21" b="1" spc="-9">
                <a:solidFill>
                  <a:srgbClr val="003299"/>
                </a:solidFill>
                <a:latin typeface="Verdana" panose="02020603050405020304" pitchFamily="2"/>
              </a:rPr>
              <a:t>more than 10%. </a:t>
            </a:r>
          </a:p>
          <a:p>
            <a:pPr marL="274320" marR="0" indent="0" algn="l">
              <a:lnSpc>
                <a:spcPts val="2400"/>
              </a:lnSpc>
              <a:spcBef>
                <a:spcPts val="2420"/>
              </a:spcBef>
              <a:spcAft>
                <a:spcPts val="0"/>
              </a:spcAft>
            </a:pPr>
            <a:r>
              <a:rPr lang="en-US" sz="1677" b="1" spc="106">
                <a:solidFill>
                  <a:srgbClr val="003299"/>
                </a:solidFill>
                <a:latin typeface="Verdana" panose="02020603050405020304" pitchFamily="2"/>
              </a:rPr>
              <a:t>5 </a:t>
            </a:r>
            <a:r>
              <a:rPr lang="en-US" sz="1721" b="1" spc="106">
                <a:solidFill>
                  <a:srgbClr val="003299"/>
                </a:solidFill>
                <a:latin typeface="Verdana" panose="02020603050405020304" pitchFamily="2"/>
              </a:rPr>
              <a:t>Requests must indicate </a:t>
            </a:r>
            <a:r>
              <a:rPr lang="en-US" sz="1721" b="1" u="sng" spc="106">
                <a:solidFill>
                  <a:srgbClr val="003299"/>
                </a:solidFill>
                <a:latin typeface="Verdana" panose="02020603050405020304" pitchFamily="2"/>
              </a:rPr>
              <a:t>the reason</a:t>
            </a:r>
            <a:r>
              <a:rPr lang="en-US" sz="1721" b="1" spc="106">
                <a:solidFill>
                  <a:srgbClr val="003299"/>
                </a:solidFill>
                <a:latin typeface="Verdana" panose="02020603050405020304" pitchFamily="2"/>
              </a:rPr>
              <a:t> and </a:t>
            </a:r>
            <a:r>
              <a:rPr lang="en-US" sz="1721" b="1" u="sng" spc="106">
                <a:solidFill>
                  <a:srgbClr val="003299"/>
                </a:solidFill>
                <a:latin typeface="Verdana" panose="02020603050405020304" pitchFamily="2"/>
              </a:rPr>
              <a:t>the impact</a:t>
            </a:r>
            <a:r>
              <a:rPr lang="en-US" sz="1721" b="1" spc="106">
                <a:solidFill>
                  <a:srgbClr val="003299"/>
                </a:solidFill>
                <a:latin typeface="Verdana" panose="02020603050405020304" pitchFamily="2"/>
              </a:rPr>
              <a:t> of such budget </a:t>
            </a:r>
          </a:p>
          <a:p>
            <a:pPr marL="64008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21" b="1" spc="124">
                <a:solidFill>
                  <a:srgbClr val="003299"/>
                </a:solidFill>
                <a:latin typeface="Verdana" panose="02020603050405020304" pitchFamily="2"/>
              </a:rPr>
              <a:t>modifications on the activities and </a:t>
            </a:r>
            <a:r>
              <a:rPr lang="en-US" sz="1721" b="1" u="sng" spc="124">
                <a:solidFill>
                  <a:srgbClr val="003299"/>
                </a:solidFill>
                <a:latin typeface="Verdana" panose="02020603050405020304" pitchFamily="2"/>
              </a:rPr>
              <a:t>the expected outcomes</a:t>
            </a:r>
            <a:r>
              <a:rPr lang="en-US" sz="1721" b="1" spc="124">
                <a:solidFill>
                  <a:srgbClr val="003299"/>
                </a:solidFill>
                <a:latin typeface="Verdana" panose="02020603050405020304" pitchFamily="2"/>
              </a:rPr>
              <a:t> of the </a:t>
            </a:r>
          </a:p>
          <a:p>
            <a:pPr marL="64008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21" b="1" spc="84">
                <a:solidFill>
                  <a:srgbClr val="003299"/>
                </a:solidFill>
                <a:latin typeface="Verdana" panose="02020603050405020304" pitchFamily="2"/>
              </a:rPr>
              <a:t>modification. It must be submitted one month before the end of the </a:t>
            </a:r>
          </a:p>
          <a:p>
            <a:pPr marL="640080" marR="0" indent="0" algn="l">
              <a:lnSpc>
                <a:spcPts val="24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721" b="1" spc="-9">
                <a:solidFill>
                  <a:srgbClr val="003299"/>
                </a:solidFill>
                <a:latin typeface="Verdana" panose="02020603050405020304" pitchFamily="2"/>
              </a:rPr>
              <a:t>eligibility period at the latest. </a:t>
            </a:r>
          </a:p>
          <a:p>
            <a:pPr marL="274320" marR="0" indent="0" algn="l">
              <a:lnSpc>
                <a:spcPts val="24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1677" b="1" spc="66">
                <a:solidFill>
                  <a:srgbClr val="003299"/>
                </a:solidFill>
                <a:latin typeface="Verdana" panose="02020603050405020304" pitchFamily="2"/>
              </a:rPr>
              <a:t>5 </a:t>
            </a:r>
            <a:r>
              <a:rPr lang="en-US" sz="1721" b="1" spc="66">
                <a:solidFill>
                  <a:srgbClr val="003299"/>
                </a:solidFill>
                <a:latin typeface="Verdana" panose="02020603050405020304" pitchFamily="2"/>
              </a:rPr>
              <a:t>The ceiling for equipment and staff costs (30% and 40% of the total </a:t>
            </a:r>
          </a:p>
          <a:p>
            <a:pPr marL="64008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21" b="1" spc="22">
                <a:solidFill>
                  <a:srgbClr val="003299"/>
                </a:solidFill>
                <a:latin typeface="Verdana" panose="02020603050405020304" pitchFamily="2"/>
              </a:rPr>
              <a:t>eligible direct costs shown in Annex II) is not subject to negotiation. The </a:t>
            </a:r>
          </a:p>
          <a:p>
            <a:pPr marL="640080" marR="0" indent="0" algn="l">
              <a:lnSpc>
                <a:spcPts val="2400"/>
              </a:lnSpc>
              <a:spcBef>
                <a:spcPts val="0"/>
              </a:spcBef>
              <a:spcAft>
                <a:spcPts val="2325"/>
              </a:spcAft>
            </a:pPr>
            <a:r>
              <a:rPr lang="en-US" sz="1721" b="1" spc="-9">
                <a:solidFill>
                  <a:srgbClr val="003299"/>
                </a:solidFill>
                <a:latin typeface="Verdana" panose="02020603050405020304" pitchFamily="2"/>
              </a:rPr>
              <a:t>flexibility of 10% applies also to these ceilings. </a:t>
            </a:r>
          </a:p>
        </p:txBody>
      </p:sp>
      <p:sp>
        <p:nvSpPr>
          <p:cNvPr id="277" name="Text Placeholder 276"/>
          <p:cNvSpPr>
            <a:spLocks noGrp="1"/>
          </p:cNvSpPr>
          <p:nvPr>
            <p:ph type="body" idx="10"/>
          </p:nvPr>
        </p:nvSpPr>
        <p:spPr>
          <a:xfrm>
            <a:off x="684646" y="4792756"/>
            <a:ext cx="7954818" cy="22299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0000"/>
          </a:bodyPr>
          <a:lstStyle>
            <a:lvl1pPr marL="0" marR="0" indent="0" algn="l">
              <a:lnSpc>
                <a:spcPts val="1677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77" b="1" spc="75">
                <a:solidFill>
                  <a:srgbClr val="003299"/>
                </a:solidFill>
                <a:latin typeface="Verdana" panose="02020603050405020304" pitchFamily="2"/>
              </a:rPr>
              <a:t>5 </a:t>
            </a:r>
            <a:r>
              <a:rPr lang="en-US" sz="1721" b="1" spc="75">
                <a:solidFill>
                  <a:srgbClr val="003299"/>
                </a:solidFill>
                <a:latin typeface="Verdana" panose="02020603050405020304" pitchFamily="2"/>
              </a:rPr>
              <a:t>Indirect Costs are not subject to budget modification and the 10% </a:t>
            </a:r>
          </a:p>
        </p:txBody>
      </p:sp>
      <p:sp>
        <p:nvSpPr>
          <p:cNvPr id="278" name="Text Placeholder 277"/>
          <p:cNvSpPr>
            <a:spLocks noGrp="1"/>
          </p:cNvSpPr>
          <p:nvPr>
            <p:ph type="body" idx="10"/>
          </p:nvPr>
        </p:nvSpPr>
        <p:spPr>
          <a:xfrm>
            <a:off x="997527" y="5061697"/>
            <a:ext cx="4267200" cy="22019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0000"/>
          </a:bodyPr>
          <a:lstStyle>
            <a:lvl1pPr marL="0" marR="0" indent="0" algn="l">
              <a:lnSpc>
                <a:spcPts val="1677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721" b="1" spc="-18">
                <a:solidFill>
                  <a:srgbClr val="003299"/>
                </a:solidFill>
                <a:latin typeface="Verdana" panose="02020603050405020304" pitchFamily="2"/>
              </a:rPr>
              <a:t>flexibility does not apply to Indirect Costs. </a:t>
            </a:r>
          </a:p>
        </p:txBody>
      </p:sp>
      <p:sp>
        <p:nvSpPr>
          <p:cNvPr id="279" name="Text Placeholder 278"/>
          <p:cNvSpPr>
            <a:spLocks noGrp="1"/>
          </p:cNvSpPr>
          <p:nvPr>
            <p:ph type="body" idx="10"/>
          </p:nvPr>
        </p:nvSpPr>
        <p:spPr>
          <a:xfrm>
            <a:off x="5317260" y="6029886"/>
            <a:ext cx="1465695" cy="9132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706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794" b="1" u="sng" spc="-13">
                <a:solidFill>
                  <a:srgbClr val="0000FF"/>
                </a:solidFill>
                <a:latin typeface="Times New Roman" panose="02020603050405020304" pitchFamily="1"/>
              </a:rPr>
              <a:t>http://eacea.ec.europa.eu/tempus</a:t>
            </a:r>
            <a:r>
              <a:rPr lang="en-US" sz="100" b="1" spc="-13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5068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 Placeholder 295"/>
          <p:cNvSpPr>
            <a:spLocks noGrp="1"/>
          </p:cNvSpPr>
          <p:nvPr>
            <p:ph type="body" idx="10"/>
          </p:nvPr>
        </p:nvSpPr>
        <p:spPr>
          <a:xfrm>
            <a:off x="7644823" y="403412"/>
            <a:ext cx="1086427" cy="1062318"/>
          </a:xfrm>
          <a:prstGeom prst="rect">
            <a:avLst/>
          </a:prstGeom>
          <a:noFill/>
          <a:ln w="8890" cmpd="sng">
            <a:solidFill>
              <a:srgbClr val="983200"/>
            </a:solidFill>
            <a:prstDash val="solid"/>
          </a:ln>
        </p:spPr>
        <p:txBody>
          <a:bodyPr vert="horz" lIns="0" tIns="38735" rIns="0" bIns="0" anchor="t"/>
          <a:lstStyle>
            <a:lvl1pPr marL="80687" marR="80687" indent="0" algn="l">
              <a:lnSpc>
                <a:spcPts val="1235"/>
              </a:lnSpc>
              <a:spcAft>
                <a:spcPts val="304"/>
              </a:spcAft>
              <a:defRPr/>
            </a:lvl1pPr>
          </a:lstStyle>
          <a:p>
            <a:pPr marL="91440" marR="91440" indent="0" algn="l">
              <a:lnSpc>
                <a:spcPts val="1400"/>
              </a:lnSpc>
              <a:spcAft>
                <a:spcPts val="345"/>
              </a:spcAft>
            </a:pPr>
            <a:r>
              <a:rPr lang="en-US" sz="1059" b="1" i="1" u="sng" spc="-26">
                <a:solidFill>
                  <a:srgbClr val="9D001D"/>
                </a:solidFill>
                <a:latin typeface="Arial" panose="02020603050405020304" pitchFamily="2"/>
              </a:rPr>
              <a:t>Assumption: all declared expenditure is eligible </a:t>
            </a:r>
            <a:r>
              <a:rPr lang="en-US" sz="1103" b="1" i="1" spc="-26">
                <a:solidFill>
                  <a:srgbClr val="9D001D"/>
                </a:solidFill>
                <a:latin typeface="Arial" panose="02020603050405020304" pitchFamily="2"/>
              </a:rPr>
              <a:t>including indirect costs </a:t>
            </a:r>
          </a:p>
        </p:txBody>
      </p:sp>
      <p:sp>
        <p:nvSpPr>
          <p:cNvPr id="297" name="Text Placeholder 296"/>
          <p:cNvSpPr>
            <a:spLocks noGrp="1"/>
          </p:cNvSpPr>
          <p:nvPr>
            <p:ph type="body" idx="10"/>
          </p:nvPr>
        </p:nvSpPr>
        <p:spPr>
          <a:xfrm>
            <a:off x="731404" y="403412"/>
            <a:ext cx="6650182" cy="45103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2070" rIns="0" bIns="0" anchor="t"/>
          <a:lstStyle>
            <a:lvl1pPr marL="0" marR="100858" indent="0" algn="r">
              <a:lnSpc>
                <a:spcPts val="2912"/>
              </a:lnSpc>
              <a:spcAft>
                <a:spcPts val="190"/>
              </a:spcAft>
              <a:defRPr/>
            </a:lvl1pPr>
          </a:lstStyle>
          <a:p>
            <a:pPr marL="0" marR="114300" indent="0" algn="r">
              <a:lnSpc>
                <a:spcPts val="3300"/>
              </a:lnSpc>
              <a:spcAft>
                <a:spcPts val="215"/>
              </a:spcAft>
            </a:pPr>
            <a:r>
              <a:rPr lang="en-US" sz="2427" b="1" spc="13">
                <a:solidFill>
                  <a:srgbClr val="9D001D"/>
                </a:solidFill>
                <a:latin typeface="Tahoma" panose="02020603050405020304" pitchFamily="2"/>
              </a:rPr>
              <a:t>Determination of the final grant </a:t>
            </a:r>
          </a:p>
        </p:txBody>
      </p:sp>
      <p:sp>
        <p:nvSpPr>
          <p:cNvPr id="298" name="Text Placeholder 297"/>
          <p:cNvSpPr>
            <a:spLocks noGrp="1"/>
          </p:cNvSpPr>
          <p:nvPr>
            <p:ph type="body" idx="10"/>
          </p:nvPr>
        </p:nvSpPr>
        <p:spPr>
          <a:xfrm>
            <a:off x="731404" y="854449"/>
            <a:ext cx="6650182" cy="72670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>
            <a:lvl1pPr marL="403433" marR="1008583" indent="-403433" algn="l">
              <a:lnSpc>
                <a:spcPts val="1853"/>
              </a:lnSpc>
              <a:spcAft>
                <a:spcPts val="0"/>
              </a:spcAft>
              <a:defRPr/>
            </a:lvl1pPr>
          </a:lstStyle>
          <a:p>
            <a:pPr marL="457200" marR="1143000" indent="-457200" algn="l">
              <a:lnSpc>
                <a:spcPts val="2100"/>
              </a:lnSpc>
              <a:spcAft>
                <a:spcPts val="0"/>
              </a:spcAft>
            </a:pPr>
            <a:r>
              <a:rPr lang="en-US" sz="1412" b="1" spc="71">
                <a:solidFill>
                  <a:srgbClr val="323299"/>
                </a:solidFill>
                <a:latin typeface="Tahoma" panose="02020603050405020304" pitchFamily="2"/>
              </a:rPr>
              <a:t>Art. I.4.2 The total budget (incl. co-financing): ex. € 1,070,000 </a:t>
            </a:r>
            <a:r>
              <a:rPr lang="en-US" sz="1412" b="1" spc="71">
                <a:solidFill>
                  <a:srgbClr val="003299"/>
                </a:solidFill>
                <a:latin typeface="Tahoma" panose="02020603050405020304" pitchFamily="2"/>
              </a:rPr>
              <a:t>Art. I.4.3 Maximum EU grant in amount:</a:t>
            </a:r>
            <a:r>
              <a:rPr lang="en-US" sz="1412" b="1" spc="71">
                <a:solidFill>
                  <a:srgbClr val="FF0000"/>
                </a:solidFill>
                <a:latin typeface="Tahoma" panose="02020603050405020304" pitchFamily="2"/>
              </a:rPr>
              <a:t> ex. EUR 963,000 </a:t>
            </a:r>
            <a:r>
              <a:rPr lang="en-US" sz="1412" b="1" spc="71">
                <a:solidFill>
                  <a:srgbClr val="003299"/>
                </a:solidFill>
                <a:latin typeface="Tahoma" panose="02020603050405020304" pitchFamily="2"/>
              </a:rPr>
              <a:t>=</a:t>
            </a:r>
            <a:r>
              <a:rPr lang="en-US" sz="1412" b="1" spc="71">
                <a:solidFill>
                  <a:srgbClr val="FF0000"/>
                </a:solidFill>
                <a:latin typeface="Tahoma" panose="02020603050405020304" pitchFamily="2"/>
              </a:rPr>
              <a:t> 90% *</a:t>
            </a:r>
            <a:r>
              <a:rPr lang="en-US" sz="1412" b="1" spc="71">
                <a:solidFill>
                  <a:srgbClr val="003299"/>
                </a:solidFill>
                <a:latin typeface="Tahoma" panose="02020603050405020304" pitchFamily="2"/>
              </a:rPr>
              <a:t> of total eligible costs </a:t>
            </a:r>
          </a:p>
        </p:txBody>
      </p:sp>
      <p:sp>
        <p:nvSpPr>
          <p:cNvPr id="307" name="Text Placeholder 306"/>
          <p:cNvSpPr>
            <a:spLocks noGrp="1"/>
          </p:cNvSpPr>
          <p:nvPr>
            <p:ph type="body" idx="10"/>
          </p:nvPr>
        </p:nvSpPr>
        <p:spPr>
          <a:xfrm>
            <a:off x="4990523" y="4039721"/>
            <a:ext cx="3590636" cy="114804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>
            <a:lvl1pPr marL="0" marR="0" indent="0" algn="ctr">
              <a:lnSpc>
                <a:spcPts val="1677"/>
              </a:lnSpc>
              <a:spcBef>
                <a:spcPts val="1509"/>
              </a:spcBef>
              <a:spcAft>
                <a:spcPts val="106"/>
              </a:spcAft>
              <a:defRPr/>
            </a:lvl1pPr>
          </a:lstStyle>
          <a:p>
            <a:pPr marL="0" marR="320040" indent="0" algn="l">
              <a:lnSpc>
                <a:spcPts val="2200"/>
              </a:lnSpc>
              <a:spcAft>
                <a:spcPts val="0"/>
              </a:spcAft>
            </a:pPr>
            <a:r>
              <a:rPr lang="en-US" sz="1412" b="1" spc="0">
                <a:solidFill>
                  <a:srgbClr val="003299"/>
                </a:solidFill>
                <a:latin typeface="Tahoma" panose="02020603050405020304" pitchFamily="2"/>
              </a:rPr>
              <a:t>Ceiling A: </a:t>
            </a:r>
            <a:r>
              <a:rPr lang="en-US" sz="1015" b="1" spc="0">
                <a:solidFill>
                  <a:srgbClr val="003299"/>
                </a:solidFill>
                <a:latin typeface="Tahoma" panose="02020603050405020304" pitchFamily="2"/>
              </a:rPr>
              <a:t>90% of 802,500 =</a:t>
            </a:r>
            <a:r>
              <a:rPr lang="en-US" sz="1015" b="1" spc="0">
                <a:solidFill>
                  <a:srgbClr val="FF0000"/>
                </a:solidFill>
                <a:latin typeface="Tahoma" panose="02020603050405020304" pitchFamily="2"/>
              </a:rPr>
              <a:t> EUR 722,250 </a:t>
            </a:r>
            <a:r>
              <a:rPr lang="en-US" sz="1412" b="1" spc="0">
                <a:solidFill>
                  <a:srgbClr val="323299"/>
                </a:solidFill>
                <a:latin typeface="Tahoma" panose="02020603050405020304" pitchFamily="2"/>
              </a:rPr>
              <a:t>Ceiling B: </a:t>
            </a:r>
            <a:r>
              <a:rPr lang="en-US" sz="1015" b="1" spc="0">
                <a:solidFill>
                  <a:srgbClr val="323299"/>
                </a:solidFill>
                <a:latin typeface="Tahoma" panose="02020603050405020304" pitchFamily="2"/>
              </a:rPr>
              <a:t>802,500-</a:t>
            </a:r>
            <a:r>
              <a:rPr lang="en-US" sz="1015" b="1" spc="0">
                <a:solidFill>
                  <a:srgbClr val="003299"/>
                </a:solidFill>
                <a:latin typeface="Tahoma" panose="02020603050405020304" pitchFamily="2"/>
              </a:rPr>
              <a:t> 70.000 = EUR 732,500 </a:t>
            </a:r>
            <a:r>
              <a:rPr lang="en-US" sz="1412" b="1" spc="0">
                <a:solidFill>
                  <a:srgbClr val="323299"/>
                </a:solidFill>
                <a:latin typeface="Tahoma" panose="02020603050405020304" pitchFamily="2"/>
              </a:rPr>
              <a:t>Ceiling C: </a:t>
            </a:r>
            <a:r>
              <a:rPr lang="en-US" sz="1015" b="1" spc="0">
                <a:solidFill>
                  <a:srgbClr val="323299"/>
                </a:solidFill>
                <a:latin typeface="Tahoma" panose="02020603050405020304" pitchFamily="2"/>
              </a:rPr>
              <a:t>EUR 963,000 </a:t>
            </a:r>
          </a:p>
          <a:p>
            <a:pPr marL="0" marR="0" indent="0" algn="ctr">
              <a:lnSpc>
                <a:spcPts val="1900"/>
              </a:lnSpc>
              <a:spcBef>
                <a:spcPts val="1710"/>
              </a:spcBef>
              <a:spcAft>
                <a:spcPts val="120"/>
              </a:spcAft>
            </a:pPr>
            <a:r>
              <a:rPr lang="en-US" sz="1412" b="1" u="sng" spc="66">
                <a:solidFill>
                  <a:srgbClr val="32CCCC"/>
                </a:solidFill>
                <a:latin typeface="Tahoma" panose="02020603050405020304" pitchFamily="2"/>
              </a:rPr>
              <a:t>Final decision on payment:</a:t>
            </a:r>
            <a:r>
              <a:rPr lang="en-US" sz="1412" b="1" u="sng" spc="66">
                <a:solidFill>
                  <a:srgbClr val="FF0000"/>
                </a:solidFill>
                <a:latin typeface="Tahoma" panose="02020603050405020304" pitchFamily="2"/>
              </a:rPr>
              <a:t>  </a:t>
            </a:r>
          </a:p>
        </p:txBody>
      </p:sp>
      <p:sp>
        <p:nvSpPr>
          <p:cNvPr id="308" name="Text Placeholder 307"/>
          <p:cNvSpPr>
            <a:spLocks noGrp="1"/>
          </p:cNvSpPr>
          <p:nvPr>
            <p:ph type="body" idx="10"/>
          </p:nvPr>
        </p:nvSpPr>
        <p:spPr>
          <a:xfrm>
            <a:off x="740641" y="5187763"/>
            <a:ext cx="7273636" cy="41629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>
            <a:lvl1pPr marL="0" marR="0" indent="0" algn="l">
              <a:lnSpc>
                <a:spcPts val="1235"/>
              </a:lnSpc>
              <a:spcBef>
                <a:spcPts val="278"/>
              </a:spcBef>
              <a:spcAft>
                <a:spcPts val="0"/>
              </a:spcAft>
              <a:tabLst>
                <a:tab pos="7060082" algn="r"/>
              </a:tabLst>
              <a:defRPr/>
            </a:lvl1pPr>
          </a:lstStyle>
          <a:p>
            <a:pPr marL="45720" marR="0" indent="0" algn="l">
              <a:lnSpc>
                <a:spcPts val="2000"/>
              </a:lnSpc>
              <a:spcAft>
                <a:spcPts val="0"/>
              </a:spcAft>
              <a:tabLst>
                <a:tab pos="8001000" algn="r"/>
              </a:tabLst>
            </a:pPr>
            <a:r>
              <a:rPr lang="en-US" sz="882" b="1" spc="0">
                <a:solidFill>
                  <a:srgbClr val="003299"/>
                </a:solidFill>
                <a:latin typeface="Tahoma" panose="02020603050405020304" pitchFamily="2"/>
              </a:rPr>
              <a:t>* = 7% of the total eligible direct costs (co-financed + covered by Tempus) </a:t>
            </a:r>
            <a:r>
              <a:rPr lang="en-US" sz="1412" b="1" spc="0">
                <a:solidFill>
                  <a:srgbClr val="FF0000"/>
                </a:solidFill>
                <a:latin typeface="Tahoma" panose="02020603050405020304" pitchFamily="2"/>
              </a:rPr>
              <a:t>CEILING A = EUR 722,250 </a:t>
            </a:r>
          </a:p>
          <a:p>
            <a:pPr marL="0" marR="0" indent="0" algn="l">
              <a:lnSpc>
                <a:spcPts val="1400"/>
              </a:lnSpc>
              <a:spcBef>
                <a:spcPts val="315"/>
              </a:spcBef>
              <a:spcAft>
                <a:spcPts val="0"/>
              </a:spcAft>
            </a:pPr>
            <a:r>
              <a:rPr lang="en-US" sz="882" b="1" spc="13">
                <a:solidFill>
                  <a:srgbClr val="FF0000"/>
                </a:solidFill>
                <a:latin typeface="Tahoma" panose="02020603050405020304" pitchFamily="2"/>
              </a:rPr>
              <a:t>** </a:t>
            </a:r>
            <a:r>
              <a:rPr lang="en-US" sz="882" b="1" u="sng" spc="13">
                <a:solidFill>
                  <a:srgbClr val="FF0000"/>
                </a:solidFill>
                <a:latin typeface="Tahoma" panose="02020603050405020304" pitchFamily="2"/>
              </a:rPr>
              <a:t>= percentage varying according to each project (see Article I.4.3) </a:t>
            </a:r>
          </a:p>
        </p:txBody>
      </p:sp>
      <p:sp>
        <p:nvSpPr>
          <p:cNvPr id="309" name="Text Placeholder 308"/>
          <p:cNvSpPr>
            <a:spLocks noGrp="1"/>
          </p:cNvSpPr>
          <p:nvPr>
            <p:ph type="body" idx="10"/>
          </p:nvPr>
        </p:nvSpPr>
        <p:spPr>
          <a:xfrm>
            <a:off x="5317260" y="5604062"/>
            <a:ext cx="1465695" cy="866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2915" rIns="0" bIns="0" anchor="t"/>
          <a:lstStyle>
            <a:lvl1pPr marL="0" marR="0" indent="0" algn="l">
              <a:lnSpc>
                <a:spcPts val="794"/>
              </a:lnSpc>
              <a:spcAft>
                <a:spcPts val="2771"/>
              </a:spcAft>
              <a:defRPr/>
            </a:lvl1pPr>
          </a:lstStyle>
          <a:p>
            <a:pPr marL="0" marR="0" indent="0" algn="l">
              <a:lnSpc>
                <a:spcPts val="900"/>
              </a:lnSpc>
              <a:spcAft>
                <a:spcPts val="3140"/>
              </a:spcAft>
            </a:pPr>
            <a:r>
              <a:rPr lang="en-US" sz="662" b="1" u="sng" spc="-31">
                <a:solidFill>
                  <a:srgbClr val="0000FF"/>
                </a:solidFill>
                <a:latin typeface="Tahoma" panose="02020603050405020304" pitchFamily="2"/>
              </a:rPr>
              <a:t>http://eacea.ec.europa.eu/tempus</a:t>
            </a:r>
            <a:r>
              <a:rPr lang="en-US" sz="100" b="1" spc="-31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50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 Placeholder 312"/>
          <p:cNvSpPr>
            <a:spLocks noGrp="1"/>
          </p:cNvSpPr>
          <p:nvPr>
            <p:ph type="body" idx="10"/>
          </p:nvPr>
        </p:nvSpPr>
        <p:spPr>
          <a:xfrm>
            <a:off x="7644823" y="403412"/>
            <a:ext cx="1086427" cy="1062318"/>
          </a:xfrm>
          <a:prstGeom prst="rect">
            <a:avLst/>
          </a:prstGeom>
          <a:noFill/>
          <a:ln w="8890" cmpd="sng">
            <a:solidFill>
              <a:srgbClr val="983200"/>
            </a:solidFill>
            <a:prstDash val="solid"/>
          </a:ln>
        </p:spPr>
        <p:txBody>
          <a:bodyPr vert="horz" lIns="0" tIns="38735" rIns="0" bIns="0" anchor="t"/>
          <a:lstStyle>
            <a:lvl1pPr marL="80687" marR="80687" indent="0" algn="l">
              <a:lnSpc>
                <a:spcPts val="1235"/>
              </a:lnSpc>
              <a:spcAft>
                <a:spcPts val="304"/>
              </a:spcAft>
              <a:defRPr/>
            </a:lvl1pPr>
          </a:lstStyle>
          <a:p>
            <a:pPr marL="91440" marR="91440" indent="0" algn="l">
              <a:lnSpc>
                <a:spcPts val="1400"/>
              </a:lnSpc>
              <a:spcAft>
                <a:spcPts val="345"/>
              </a:spcAft>
            </a:pPr>
            <a:r>
              <a:rPr lang="en-US" sz="1059" b="1" i="1" u="sng" spc="-26">
                <a:solidFill>
                  <a:srgbClr val="9D001D"/>
                </a:solidFill>
                <a:latin typeface="Arial" panose="02020603050405020304" pitchFamily="2"/>
              </a:rPr>
              <a:t>Assumption: all declared expenditure is eligible </a:t>
            </a:r>
            <a:r>
              <a:rPr lang="en-US" sz="1103" b="1" i="1" spc="-26">
                <a:solidFill>
                  <a:srgbClr val="9D001D"/>
                </a:solidFill>
                <a:latin typeface="Arial" panose="02020603050405020304" pitchFamily="2"/>
              </a:rPr>
              <a:t>including indirect costs </a:t>
            </a:r>
          </a:p>
        </p:txBody>
      </p:sp>
      <p:sp>
        <p:nvSpPr>
          <p:cNvPr id="314" name="Text Placeholder 313"/>
          <p:cNvSpPr>
            <a:spLocks noGrp="1"/>
          </p:cNvSpPr>
          <p:nvPr>
            <p:ph type="body" idx="10"/>
          </p:nvPr>
        </p:nvSpPr>
        <p:spPr>
          <a:xfrm>
            <a:off x="353291" y="403412"/>
            <a:ext cx="7273636" cy="46000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2070" rIns="0" bIns="0" anchor="t"/>
          <a:lstStyle>
            <a:lvl1pPr marL="1654076" marR="0" indent="0" algn="l">
              <a:lnSpc>
                <a:spcPts val="2912"/>
              </a:lnSpc>
              <a:spcAft>
                <a:spcPts val="313"/>
              </a:spcAft>
              <a:defRPr/>
            </a:lvl1pPr>
          </a:lstStyle>
          <a:p>
            <a:pPr marL="1874520" marR="0" indent="0" algn="l">
              <a:lnSpc>
                <a:spcPts val="3300"/>
              </a:lnSpc>
              <a:spcAft>
                <a:spcPts val="355"/>
              </a:spcAft>
            </a:pPr>
            <a:r>
              <a:rPr lang="en-US" sz="2427" b="1" spc="13">
                <a:solidFill>
                  <a:srgbClr val="9D001D"/>
                </a:solidFill>
                <a:latin typeface="Tahoma" panose="02020603050405020304" pitchFamily="2"/>
              </a:rPr>
              <a:t>Determination of the final grant </a:t>
            </a:r>
          </a:p>
        </p:txBody>
      </p:sp>
      <p:sp>
        <p:nvSpPr>
          <p:cNvPr id="315" name="Text Placeholder 314"/>
          <p:cNvSpPr>
            <a:spLocks noGrp="1"/>
          </p:cNvSpPr>
          <p:nvPr>
            <p:ph type="body" idx="10"/>
          </p:nvPr>
        </p:nvSpPr>
        <p:spPr>
          <a:xfrm>
            <a:off x="353291" y="863413"/>
            <a:ext cx="7273636" cy="77992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>
            <a:lvl1pPr marL="766523" marR="1250643" indent="-403433" algn="l">
              <a:lnSpc>
                <a:spcPts val="1941"/>
              </a:lnSpc>
              <a:spcAft>
                <a:spcPts val="379"/>
              </a:spcAft>
              <a:defRPr/>
            </a:lvl1pPr>
          </a:lstStyle>
          <a:p>
            <a:pPr marL="868680" marR="1417320" indent="-457200" algn="l">
              <a:lnSpc>
                <a:spcPts val="2200"/>
              </a:lnSpc>
              <a:spcAft>
                <a:spcPts val="430"/>
              </a:spcAft>
            </a:pPr>
            <a:r>
              <a:rPr lang="en-US" sz="1412" b="1" spc="0">
                <a:solidFill>
                  <a:srgbClr val="323299"/>
                </a:solidFill>
                <a:latin typeface="Tahoma" panose="02020603050405020304" pitchFamily="2"/>
              </a:rPr>
              <a:t>Art. I.4.2 The total budget (incl. co-financing): ex. € 1,070,000 </a:t>
            </a:r>
            <a:r>
              <a:rPr lang="en-US" sz="1412" b="1" spc="0">
                <a:solidFill>
                  <a:srgbClr val="003299"/>
                </a:solidFill>
                <a:latin typeface="Tahoma" panose="02020603050405020304" pitchFamily="2"/>
              </a:rPr>
              <a:t>Art. I.4.3 Maximum EU grant in amount:</a:t>
            </a:r>
            <a:r>
              <a:rPr lang="en-US" sz="1412" b="1" spc="0">
                <a:solidFill>
                  <a:srgbClr val="FF0000"/>
                </a:solidFill>
                <a:latin typeface="Tahoma" panose="02020603050405020304" pitchFamily="2"/>
              </a:rPr>
              <a:t> ex. EUR 963,000 </a:t>
            </a:r>
            <a:r>
              <a:rPr lang="en-US" sz="1412" b="1" spc="0">
                <a:solidFill>
                  <a:srgbClr val="003299"/>
                </a:solidFill>
                <a:latin typeface="Tahoma" panose="02020603050405020304" pitchFamily="2"/>
              </a:rPr>
              <a:t>=</a:t>
            </a:r>
            <a:r>
              <a:rPr lang="en-US" sz="1412" b="1" spc="0">
                <a:solidFill>
                  <a:srgbClr val="FF0000"/>
                </a:solidFill>
                <a:latin typeface="Tahoma" panose="02020603050405020304" pitchFamily="2"/>
              </a:rPr>
              <a:t> 90%</a:t>
            </a:r>
            <a:r>
              <a:rPr lang="en-US" sz="1412" b="1" spc="0">
                <a:solidFill>
                  <a:srgbClr val="003299"/>
                </a:solidFill>
                <a:latin typeface="Tahoma" panose="02020603050405020304" pitchFamily="2"/>
              </a:rPr>
              <a:t> of total eligible costs </a:t>
            </a:r>
          </a:p>
        </p:txBody>
      </p:sp>
      <p:sp>
        <p:nvSpPr>
          <p:cNvPr id="321" name="Text Placeholder 320"/>
          <p:cNvSpPr>
            <a:spLocks noGrp="1"/>
          </p:cNvSpPr>
          <p:nvPr>
            <p:ph type="body" idx="10"/>
          </p:nvPr>
        </p:nvSpPr>
        <p:spPr>
          <a:xfrm>
            <a:off x="4904509" y="4039721"/>
            <a:ext cx="3665682" cy="109089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>
            <a:lvl1pPr marL="0" marR="0" indent="0" algn="ctr">
              <a:lnSpc>
                <a:spcPts val="1677"/>
              </a:lnSpc>
              <a:spcBef>
                <a:spcPts val="1085"/>
              </a:spcBef>
              <a:spcAft>
                <a:spcPts val="88"/>
              </a:spcAft>
              <a:defRPr/>
            </a:lvl1pPr>
          </a:lstStyle>
          <a:p>
            <a:pPr marL="137160" marR="137160" indent="0" algn="l">
              <a:lnSpc>
                <a:spcPts val="2200"/>
              </a:lnSpc>
              <a:spcAft>
                <a:spcPts val="0"/>
              </a:spcAft>
            </a:pPr>
            <a:r>
              <a:rPr lang="en-US" sz="1412" b="1" spc="0">
                <a:solidFill>
                  <a:srgbClr val="003299"/>
                </a:solidFill>
                <a:latin typeface="Tahoma" panose="02020603050405020304" pitchFamily="2"/>
              </a:rPr>
              <a:t>Ceiling A: </a:t>
            </a:r>
            <a:r>
              <a:rPr lang="en-US" sz="1015" b="1" spc="0">
                <a:solidFill>
                  <a:srgbClr val="003299"/>
                </a:solidFill>
                <a:latin typeface="Tahoma" panose="02020603050405020304" pitchFamily="2"/>
              </a:rPr>
              <a:t>90% of 856,000 = EUR 770,400 </a:t>
            </a:r>
            <a:r>
              <a:rPr lang="en-US" sz="1412" b="1" spc="0">
                <a:solidFill>
                  <a:srgbClr val="003299"/>
                </a:solidFill>
                <a:latin typeface="Tahoma" panose="02020603050405020304" pitchFamily="2"/>
              </a:rPr>
              <a:t>Ceiling B:</a:t>
            </a:r>
            <a:r>
              <a:rPr lang="en-US" sz="1015" b="1" spc="0">
                <a:solidFill>
                  <a:srgbClr val="FF0000"/>
                </a:solidFill>
                <a:latin typeface="Tahoma" panose="02020603050405020304" pitchFamily="2"/>
              </a:rPr>
              <a:t> 856,000</a:t>
            </a:r>
            <a:r>
              <a:rPr lang="en-US" sz="1015" b="1" spc="0">
                <a:solidFill>
                  <a:srgbClr val="003299"/>
                </a:solidFill>
                <a:latin typeface="Tahoma" panose="02020603050405020304" pitchFamily="2"/>
              </a:rPr>
              <a:t> - 130.000 =</a:t>
            </a:r>
            <a:r>
              <a:rPr lang="en-US" sz="1015" b="1" spc="0">
                <a:solidFill>
                  <a:srgbClr val="FF0000"/>
                </a:solidFill>
                <a:latin typeface="Tahoma" panose="02020603050405020304" pitchFamily="2"/>
              </a:rPr>
              <a:t> EUR 726,000 </a:t>
            </a:r>
            <a:r>
              <a:rPr lang="en-US" sz="1412" b="1" spc="0">
                <a:solidFill>
                  <a:srgbClr val="003299"/>
                </a:solidFill>
                <a:latin typeface="Tahoma" panose="02020603050405020304" pitchFamily="2"/>
              </a:rPr>
              <a:t>Ceiling C:</a:t>
            </a:r>
            <a:r>
              <a:rPr lang="en-US" sz="1015" b="1" spc="0">
                <a:solidFill>
                  <a:srgbClr val="323299"/>
                </a:solidFill>
                <a:latin typeface="Tahoma" panose="02020603050405020304" pitchFamily="2"/>
              </a:rPr>
              <a:t> EUR 963.000 </a:t>
            </a:r>
          </a:p>
          <a:p>
            <a:pPr marL="0" marR="0" indent="0" algn="ctr">
              <a:lnSpc>
                <a:spcPts val="1900"/>
              </a:lnSpc>
              <a:spcBef>
                <a:spcPts val="1230"/>
              </a:spcBef>
              <a:spcAft>
                <a:spcPts val="100"/>
              </a:spcAft>
            </a:pPr>
            <a:r>
              <a:rPr lang="en-US" sz="1412" b="1" u="sng" spc="66">
                <a:solidFill>
                  <a:srgbClr val="32CCCC"/>
                </a:solidFill>
                <a:latin typeface="Tahoma" panose="02020603050405020304" pitchFamily="2"/>
              </a:rPr>
              <a:t>Final decision on payment:</a:t>
            </a:r>
            <a:r>
              <a:rPr lang="en-US" sz="1412" b="1" u="sng" spc="66">
                <a:solidFill>
                  <a:srgbClr val="FF0000"/>
                </a:solidFill>
                <a:latin typeface="Tahoma" panose="02020603050405020304" pitchFamily="2"/>
              </a:rPr>
              <a:t>  </a:t>
            </a:r>
          </a:p>
        </p:txBody>
      </p:sp>
      <p:sp>
        <p:nvSpPr>
          <p:cNvPr id="325" name="Text Placeholder 324"/>
          <p:cNvSpPr>
            <a:spLocks noGrp="1"/>
          </p:cNvSpPr>
          <p:nvPr>
            <p:ph type="body" idx="10"/>
          </p:nvPr>
        </p:nvSpPr>
        <p:spPr>
          <a:xfrm>
            <a:off x="692727" y="5256680"/>
            <a:ext cx="4606636" cy="34738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40343" marR="0" indent="40343" algn="just">
              <a:lnSpc>
                <a:spcPts val="1324"/>
              </a:lnSpc>
              <a:spcAft>
                <a:spcPts val="0"/>
              </a:spcAft>
              <a:defRPr/>
            </a:lvl1pPr>
          </a:lstStyle>
          <a:p>
            <a:pPr marL="45720" marR="0" indent="45720" algn="just">
              <a:lnSpc>
                <a:spcPts val="1500"/>
              </a:lnSpc>
              <a:spcAft>
                <a:spcPts val="0"/>
              </a:spcAft>
            </a:pPr>
            <a:r>
              <a:rPr lang="en-US" sz="882" b="1" spc="0">
                <a:solidFill>
                  <a:srgbClr val="003299"/>
                </a:solidFill>
                <a:latin typeface="Tahoma" panose="02020603050405020304" pitchFamily="2"/>
              </a:rPr>
              <a:t>* = 7% of the total eligible direct costs (co-financed + covered by Tempus) </a:t>
            </a:r>
            <a:r>
              <a:rPr lang="en-US" sz="882" b="1" spc="0">
                <a:solidFill>
                  <a:srgbClr val="FF0000"/>
                </a:solidFill>
                <a:latin typeface="Tahoma" panose="02020603050405020304" pitchFamily="2"/>
              </a:rPr>
              <a:t>** </a:t>
            </a:r>
            <a:r>
              <a:rPr lang="en-US" sz="882" b="1" u="sng" spc="0">
                <a:solidFill>
                  <a:srgbClr val="FF0000"/>
                </a:solidFill>
                <a:latin typeface="Tahoma" panose="02020603050405020304" pitchFamily="2"/>
              </a:rPr>
              <a:t>= percentage varying according to each project (see Article I.4.3) </a:t>
            </a:r>
          </a:p>
        </p:txBody>
      </p:sp>
      <p:sp>
        <p:nvSpPr>
          <p:cNvPr id="326" name="Text Placeholder 325"/>
          <p:cNvSpPr>
            <a:spLocks noGrp="1"/>
          </p:cNvSpPr>
          <p:nvPr>
            <p:ph type="body" idx="10"/>
          </p:nvPr>
        </p:nvSpPr>
        <p:spPr>
          <a:xfrm>
            <a:off x="5644573" y="5130613"/>
            <a:ext cx="2404918" cy="24989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>
            <a:lvl1pPr marL="0" marR="0" indent="0" algn="l">
              <a:lnSpc>
                <a:spcPts val="1765"/>
              </a:lnSpc>
              <a:spcAft>
                <a:spcPts val="190"/>
              </a:spcAft>
              <a:defRPr/>
            </a:lvl1pPr>
          </a:lstStyle>
          <a:p>
            <a:pPr marL="0" marR="0" indent="0" algn="l">
              <a:lnSpc>
                <a:spcPts val="2000"/>
              </a:lnSpc>
              <a:spcAft>
                <a:spcPts val="215"/>
              </a:spcAft>
            </a:pPr>
            <a:r>
              <a:rPr lang="en-US" sz="1412" b="1" spc="79">
                <a:solidFill>
                  <a:srgbClr val="FF0000"/>
                </a:solidFill>
                <a:latin typeface="Tahoma" panose="02020603050405020304" pitchFamily="2"/>
              </a:rPr>
              <a:t>CEILING B = EUR 726,000 </a:t>
            </a:r>
          </a:p>
        </p:txBody>
      </p:sp>
      <p:sp>
        <p:nvSpPr>
          <p:cNvPr id="327" name="Text Placeholder 326"/>
          <p:cNvSpPr>
            <a:spLocks noGrp="1"/>
          </p:cNvSpPr>
          <p:nvPr>
            <p:ph type="body" idx="10"/>
          </p:nvPr>
        </p:nvSpPr>
        <p:spPr>
          <a:xfrm>
            <a:off x="5317260" y="5604062"/>
            <a:ext cx="1465695" cy="866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2915" rIns="0" bIns="0" anchor="t"/>
          <a:lstStyle>
            <a:lvl1pPr marL="0" marR="0" indent="0" algn="l">
              <a:lnSpc>
                <a:spcPts val="794"/>
              </a:lnSpc>
              <a:spcAft>
                <a:spcPts val="2771"/>
              </a:spcAft>
              <a:defRPr/>
            </a:lvl1pPr>
          </a:lstStyle>
          <a:p>
            <a:pPr marL="0" marR="0" indent="0" algn="l">
              <a:lnSpc>
                <a:spcPts val="900"/>
              </a:lnSpc>
              <a:spcAft>
                <a:spcPts val="3140"/>
              </a:spcAft>
            </a:pPr>
            <a:r>
              <a:rPr lang="en-US" sz="662" b="1" u="sng" spc="-31">
                <a:solidFill>
                  <a:srgbClr val="0000FF"/>
                </a:solidFill>
                <a:latin typeface="Tahoma" panose="02020603050405020304" pitchFamily="2"/>
              </a:rPr>
              <a:t>http://eacea.ec.europa.eu/tempus</a:t>
            </a:r>
            <a:r>
              <a:rPr lang="en-US" sz="100" b="1" spc="-31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406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2265045" y="165100"/>
            <a:ext cx="6462395" cy="584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1630680" y="749935"/>
            <a:ext cx="7096760" cy="652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274320" marR="0" indent="0" algn="l">
              <a:lnSpc>
                <a:spcPts val="3700"/>
              </a:lnSpc>
              <a:spcAft>
                <a:spcPts val="1965"/>
              </a:spcAft>
            </a:pPr>
            <a:r>
              <a:rPr lang="en-US" sz="3050" spc="45">
                <a:solidFill>
                  <a:srgbClr val="000000"/>
                </a:solidFill>
                <a:latin typeface="Tahoma" panose="02020603050405020304" pitchFamily="2"/>
              </a:rPr>
              <a:t>Travel costs i costs of stay 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idx="10"/>
          </p:nvPr>
        </p:nvSpPr>
        <p:spPr>
          <a:xfrm>
            <a:off x="396240" y="1402080"/>
            <a:ext cx="8331200" cy="5024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2710" rIns="0" bIns="0" anchor="t">
            <a:normAutofit fontScale="90000"/>
          </a:bodyPr>
          <a:lstStyle/>
          <a:p>
            <a:pPr marL="0" marR="0" indent="320040" algn="l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350" spc="80">
                <a:solidFill>
                  <a:srgbClr val="000000"/>
                </a:solidFill>
                <a:latin typeface="Tahoma" panose="02020603050405020304" pitchFamily="2"/>
              </a:rPr>
              <a:t>Genralno za zaposlene: </a:t>
            </a:r>
          </a:p>
          <a:p>
            <a:pPr marL="411480" marR="0" indent="0" algn="l">
              <a:lnSpc>
                <a:spcPts val="2900"/>
              </a:lnSpc>
              <a:spcBef>
                <a:spcPts val="815"/>
              </a:spcBef>
              <a:spcAft>
                <a:spcPts val="0"/>
              </a:spcAft>
            </a:pPr>
            <a:r>
              <a:rPr lang="en-US" sz="2650" spc="2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20">
                <a:solidFill>
                  <a:srgbClr val="000000"/>
                </a:solidFill>
                <a:latin typeface="Tahoma" panose="02020603050405020304" pitchFamily="2"/>
              </a:rPr>
              <a:t>Samo zaposleni na partnerskim ustanovama mogu </a:t>
            </a:r>
          </a:p>
          <a:p>
            <a:pPr marL="731520" marR="0" indent="0" algn="l">
              <a:lnSpc>
                <a:spcPts val="2600"/>
              </a:lnSpc>
              <a:spcBef>
                <a:spcPts val="70"/>
              </a:spcBef>
              <a:spcAft>
                <a:spcPts val="0"/>
              </a:spcAft>
            </a:pPr>
            <a:r>
              <a:rPr lang="en-US" sz="2050" spc="15">
                <a:solidFill>
                  <a:srgbClr val="000000"/>
                </a:solidFill>
                <a:latin typeface="Tahoma" panose="02020603050405020304" pitchFamily="2"/>
              </a:rPr>
              <a:t>učestvovati u mobilnosti. </a:t>
            </a:r>
          </a:p>
          <a:p>
            <a:pPr marL="411480" marR="0" indent="0" algn="l">
              <a:lnSpc>
                <a:spcPts val="2900"/>
              </a:lnSpc>
              <a:spcBef>
                <a:spcPts val="770"/>
              </a:spcBef>
              <a:spcAft>
                <a:spcPts val="0"/>
              </a:spcAft>
            </a:pPr>
            <a:r>
              <a:rPr lang="en-US" sz="2650" spc="1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10">
                <a:solidFill>
                  <a:srgbClr val="000000"/>
                </a:solidFill>
                <a:latin typeface="Tahoma" panose="02020603050405020304" pitchFamily="2"/>
              </a:rPr>
              <a:t>Zaposlenima u javnoj administraciji (npr. ministarstva) može </a:t>
            </a:r>
          </a:p>
          <a:p>
            <a:pPr marL="73152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50" spc="15">
                <a:solidFill>
                  <a:srgbClr val="000000"/>
                </a:solidFill>
                <a:latin typeface="Tahoma" panose="02020603050405020304" pitchFamily="2"/>
              </a:rPr>
              <a:t>biti plaćeni putni troškovi i dnevnice. </a:t>
            </a:r>
          </a:p>
          <a:p>
            <a:pPr marL="411480" marR="0" indent="0" algn="l">
              <a:lnSpc>
                <a:spcPts val="2900"/>
              </a:lnSpc>
              <a:spcBef>
                <a:spcPts val="765"/>
              </a:spcBef>
              <a:spcAft>
                <a:spcPts val="0"/>
              </a:spcAft>
            </a:pPr>
            <a:r>
              <a:rPr lang="en-US" sz="2650" spc="1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10">
                <a:solidFill>
                  <a:srgbClr val="000000"/>
                </a:solidFill>
                <a:latin typeface="Tahoma" panose="02020603050405020304" pitchFamily="2"/>
              </a:rPr>
              <a:t>Za sve mobilnosti koje su van sedišta partnerskih institucija ili </a:t>
            </a:r>
          </a:p>
          <a:p>
            <a:pPr marL="73152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50" spc="0">
                <a:solidFill>
                  <a:srgbClr val="000000"/>
                </a:solidFill>
                <a:latin typeface="Tahoma" panose="02020603050405020304" pitchFamily="2"/>
              </a:rPr>
              <a:t>spadaju u aktivnosti koje nisu navedene u guidlines-u mora se </a:t>
            </a:r>
          </a:p>
          <a:p>
            <a:pPr marL="73152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50" spc="15">
                <a:solidFill>
                  <a:srgbClr val="000000"/>
                </a:solidFill>
                <a:latin typeface="Tahoma" panose="02020603050405020304" pitchFamily="2"/>
              </a:rPr>
              <a:t>tražiti prethodna dozvola EACEA. </a:t>
            </a:r>
          </a:p>
          <a:p>
            <a:pPr marL="411480" marR="0" indent="0" algn="l">
              <a:lnSpc>
                <a:spcPts val="2900"/>
              </a:lnSpc>
              <a:spcBef>
                <a:spcPts val="765"/>
              </a:spcBef>
              <a:spcAft>
                <a:spcPts val="0"/>
              </a:spcAft>
            </a:pPr>
            <a:r>
              <a:rPr lang="en-US" sz="2650" spc="2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25">
                <a:solidFill>
                  <a:srgbClr val="000000"/>
                </a:solidFill>
                <a:latin typeface="Tahoma" panose="02020603050405020304" pitchFamily="2"/>
              </a:rPr>
              <a:t>Transport mora biti najekonomičniji. </a:t>
            </a:r>
          </a:p>
          <a:p>
            <a:pPr marL="411480" marR="0" indent="0" algn="l">
              <a:lnSpc>
                <a:spcPts val="2900"/>
              </a:lnSpc>
              <a:spcBef>
                <a:spcPts val="580"/>
              </a:spcBef>
              <a:spcAft>
                <a:spcPts val="0"/>
              </a:spcAft>
            </a:pPr>
            <a:r>
              <a:rPr lang="en-US" sz="2650" spc="1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10">
                <a:solidFill>
                  <a:srgbClr val="000000"/>
                </a:solidFill>
                <a:latin typeface="Tahoma" panose="02020603050405020304" pitchFamily="2"/>
              </a:rPr>
              <a:t>U travel costs mogu se uključiti troškovi vize, obaveznog </a:t>
            </a:r>
          </a:p>
          <a:p>
            <a:pPr marL="73152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50" spc="0">
                <a:solidFill>
                  <a:srgbClr val="000000"/>
                </a:solidFill>
                <a:latin typeface="Tahoma" panose="02020603050405020304" pitchFamily="2"/>
              </a:rPr>
              <a:t>osiguranja. </a:t>
            </a:r>
          </a:p>
          <a:p>
            <a:pPr marL="411480" marR="0" indent="0" algn="l">
              <a:lnSpc>
                <a:spcPts val="2900"/>
              </a:lnSpc>
              <a:spcBef>
                <a:spcPts val="765"/>
              </a:spcBef>
              <a:spcAft>
                <a:spcPts val="430"/>
              </a:spcAft>
            </a:pPr>
            <a:r>
              <a:rPr lang="en-US" sz="2650" spc="1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10">
                <a:solidFill>
                  <a:srgbClr val="000000"/>
                </a:solidFill>
                <a:latin typeface="Tahoma" panose="02020603050405020304" pitchFamily="2"/>
              </a:rPr>
              <a:t>Costs of stay ne sme da prelazi propisane iznose dnevnica.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 Placeholder 330"/>
          <p:cNvSpPr>
            <a:spLocks noGrp="1"/>
          </p:cNvSpPr>
          <p:nvPr>
            <p:ph type="body" idx="10"/>
          </p:nvPr>
        </p:nvSpPr>
        <p:spPr>
          <a:xfrm>
            <a:off x="7512050" y="403412"/>
            <a:ext cx="1219200" cy="1062318"/>
          </a:xfrm>
          <a:prstGeom prst="rect">
            <a:avLst/>
          </a:prstGeom>
          <a:noFill/>
          <a:ln w="8890" cmpd="sng">
            <a:solidFill>
              <a:srgbClr val="983200"/>
            </a:solidFill>
            <a:prstDash val="solid"/>
          </a:ln>
        </p:spPr>
        <p:txBody>
          <a:bodyPr vert="horz" lIns="0" tIns="38735" rIns="0" bIns="0" anchor="t"/>
          <a:lstStyle>
            <a:lvl1pPr marL="80687" marR="80687" indent="0" algn="l">
              <a:lnSpc>
                <a:spcPts val="1235"/>
              </a:lnSpc>
              <a:spcAft>
                <a:spcPts val="304"/>
              </a:spcAft>
              <a:defRPr/>
            </a:lvl1pPr>
          </a:lstStyle>
          <a:p>
            <a:pPr marL="91440" marR="91440" indent="0" algn="l">
              <a:lnSpc>
                <a:spcPts val="1400"/>
              </a:lnSpc>
              <a:spcAft>
                <a:spcPts val="345"/>
              </a:spcAft>
            </a:pPr>
            <a:r>
              <a:rPr lang="en-US" sz="1059" b="1" i="1" u="sng" spc="0">
                <a:solidFill>
                  <a:srgbClr val="9D001D"/>
                </a:solidFill>
                <a:latin typeface="Arial" panose="02020603050405020304" pitchFamily="2"/>
              </a:rPr>
              <a:t>Assumption: all declared expenditure is eligible </a:t>
            </a:r>
            <a:r>
              <a:rPr lang="en-US" sz="1103" b="1" i="1" spc="0">
                <a:solidFill>
                  <a:srgbClr val="9D001D"/>
                </a:solidFill>
                <a:latin typeface="Arial" panose="02020603050405020304" pitchFamily="2"/>
              </a:rPr>
              <a:t>including indirect costs 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idx="10"/>
          </p:nvPr>
        </p:nvSpPr>
        <p:spPr>
          <a:xfrm>
            <a:off x="632114" y="403412"/>
            <a:ext cx="6650182" cy="46000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2070" rIns="0" bIns="0" anchor="t"/>
          <a:lstStyle>
            <a:lvl1pPr marL="0" marR="0" indent="0" algn="r">
              <a:lnSpc>
                <a:spcPts val="2912"/>
              </a:lnSpc>
              <a:spcAft>
                <a:spcPts val="313"/>
              </a:spcAft>
              <a:defRPr/>
            </a:lvl1pPr>
          </a:lstStyle>
          <a:p>
            <a:pPr marL="0" marR="0" indent="0" algn="r">
              <a:lnSpc>
                <a:spcPts val="3300"/>
              </a:lnSpc>
              <a:spcAft>
                <a:spcPts val="355"/>
              </a:spcAft>
            </a:pPr>
            <a:r>
              <a:rPr lang="en-US" sz="2427" b="1" spc="13">
                <a:solidFill>
                  <a:srgbClr val="9D001D"/>
                </a:solidFill>
                <a:latin typeface="Tahoma" panose="02020603050405020304" pitchFamily="2"/>
              </a:rPr>
              <a:t>Determination of the final grant </a:t>
            </a:r>
          </a:p>
        </p:txBody>
      </p:sp>
      <p:sp>
        <p:nvSpPr>
          <p:cNvPr id="333" name="Text Placeholder 332"/>
          <p:cNvSpPr>
            <a:spLocks noGrp="1"/>
          </p:cNvSpPr>
          <p:nvPr>
            <p:ph type="body" idx="10"/>
          </p:nvPr>
        </p:nvSpPr>
        <p:spPr>
          <a:xfrm>
            <a:off x="632114" y="863413"/>
            <a:ext cx="6650182" cy="77992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>
            <a:lvl1pPr marL="403433" marR="968240" indent="-403433" algn="l">
              <a:lnSpc>
                <a:spcPts val="1941"/>
              </a:lnSpc>
              <a:spcAft>
                <a:spcPts val="379"/>
              </a:spcAft>
              <a:defRPr/>
            </a:lvl1pPr>
          </a:lstStyle>
          <a:p>
            <a:pPr marL="457200" marR="1097280" indent="-457200" algn="l">
              <a:lnSpc>
                <a:spcPts val="2200"/>
              </a:lnSpc>
              <a:spcAft>
                <a:spcPts val="430"/>
              </a:spcAft>
            </a:pPr>
            <a:r>
              <a:rPr lang="en-US" sz="1412" b="1" spc="0">
                <a:solidFill>
                  <a:srgbClr val="323299"/>
                </a:solidFill>
                <a:latin typeface="Tahoma" panose="02020603050405020304" pitchFamily="2"/>
              </a:rPr>
              <a:t>Art. I.4.2 The total budget (incl. co-financing): ex. € 1,070,000 </a:t>
            </a:r>
            <a:r>
              <a:rPr lang="en-US" sz="1412" b="1" spc="0">
                <a:solidFill>
                  <a:srgbClr val="003299"/>
                </a:solidFill>
                <a:latin typeface="Tahoma" panose="02020603050405020304" pitchFamily="2"/>
              </a:rPr>
              <a:t>Art. I.4.3 Maximum EU grant in amount:</a:t>
            </a:r>
            <a:r>
              <a:rPr lang="en-US" sz="1412" b="1" spc="0">
                <a:solidFill>
                  <a:srgbClr val="FF0000"/>
                </a:solidFill>
                <a:latin typeface="Tahoma" panose="02020603050405020304" pitchFamily="2"/>
              </a:rPr>
              <a:t> ex. EUR 963,000 </a:t>
            </a:r>
            <a:r>
              <a:rPr lang="en-US" sz="1412" b="1" spc="0">
                <a:solidFill>
                  <a:srgbClr val="003299"/>
                </a:solidFill>
                <a:latin typeface="Tahoma" panose="02020603050405020304" pitchFamily="2"/>
              </a:rPr>
              <a:t>=</a:t>
            </a:r>
            <a:r>
              <a:rPr lang="en-US" sz="1412" b="1" spc="0">
                <a:solidFill>
                  <a:srgbClr val="FF0000"/>
                </a:solidFill>
                <a:latin typeface="Tahoma" panose="02020603050405020304" pitchFamily="2"/>
              </a:rPr>
              <a:t> 90%</a:t>
            </a:r>
            <a:r>
              <a:rPr lang="en-US" sz="1412" b="1" spc="0">
                <a:solidFill>
                  <a:srgbClr val="003299"/>
                </a:solidFill>
                <a:latin typeface="Tahoma" panose="02020603050405020304" pitchFamily="2"/>
              </a:rPr>
              <a:t> of total eligible costs </a:t>
            </a:r>
          </a:p>
        </p:txBody>
      </p:sp>
      <p:sp>
        <p:nvSpPr>
          <p:cNvPr id="342" name="Text Placeholder 341"/>
          <p:cNvSpPr>
            <a:spLocks noGrp="1"/>
          </p:cNvSpPr>
          <p:nvPr>
            <p:ph type="body" idx="10"/>
          </p:nvPr>
        </p:nvSpPr>
        <p:spPr>
          <a:xfrm>
            <a:off x="5015345" y="4039721"/>
            <a:ext cx="3568700" cy="11614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>
            <a:lvl1pPr marL="0" marR="0" indent="0" algn="ctr">
              <a:lnSpc>
                <a:spcPts val="1677"/>
              </a:lnSpc>
              <a:spcBef>
                <a:spcPts val="1509"/>
              </a:spcBef>
              <a:spcAft>
                <a:spcPts val="234"/>
              </a:spcAft>
              <a:defRPr/>
            </a:lvl1pPr>
          </a:lstStyle>
          <a:p>
            <a:pPr marL="4572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412" b="1" spc="0">
                <a:solidFill>
                  <a:srgbClr val="003299"/>
                </a:solidFill>
                <a:latin typeface="Tahoma" panose="02020603050405020304" pitchFamily="2"/>
              </a:rPr>
              <a:t>Ceiling A: </a:t>
            </a:r>
            <a:r>
              <a:rPr lang="en-US" sz="1235" b="1" spc="0">
                <a:solidFill>
                  <a:srgbClr val="003299"/>
                </a:solidFill>
                <a:latin typeface="Arial" panose="02020603050405020304" pitchFamily="2"/>
              </a:rPr>
              <a:t>90% of 1,167,000 = EUR 1,050,300 </a:t>
            </a:r>
            <a:r>
              <a:rPr lang="en-US" sz="1412" b="1" spc="0">
                <a:solidFill>
                  <a:srgbClr val="003299"/>
                </a:solidFill>
                <a:latin typeface="Tahoma" panose="02020603050405020304" pitchFamily="2"/>
              </a:rPr>
              <a:t>Ceiling B: </a:t>
            </a:r>
            <a:r>
              <a:rPr lang="en-US" sz="1235" b="1" spc="0">
                <a:solidFill>
                  <a:srgbClr val="003299"/>
                </a:solidFill>
                <a:latin typeface="Arial" panose="02020603050405020304" pitchFamily="2"/>
              </a:rPr>
              <a:t>1,167,000 -82,000 = EUR 1,085,000 </a:t>
            </a:r>
            <a:r>
              <a:rPr lang="en-US" sz="1412" b="1" spc="0">
                <a:solidFill>
                  <a:srgbClr val="003299"/>
                </a:solidFill>
                <a:latin typeface="Tahoma" panose="02020603050405020304" pitchFamily="2"/>
              </a:rPr>
              <a:t>Ceiling C:</a:t>
            </a:r>
            <a:r>
              <a:rPr lang="en-US" sz="1235" b="1" spc="0">
                <a:solidFill>
                  <a:srgbClr val="FF0000"/>
                </a:solidFill>
                <a:latin typeface="Arial" panose="02020603050405020304" pitchFamily="2"/>
              </a:rPr>
              <a:t> EUR 963,000 </a:t>
            </a:r>
          </a:p>
          <a:p>
            <a:pPr marL="0" marR="0" indent="0" algn="ctr">
              <a:lnSpc>
                <a:spcPts val="1900"/>
              </a:lnSpc>
              <a:spcBef>
                <a:spcPts val="1710"/>
              </a:spcBef>
              <a:spcAft>
                <a:spcPts val="265"/>
              </a:spcAft>
            </a:pPr>
            <a:r>
              <a:rPr lang="en-US" sz="1412" b="1" u="sng" spc="66">
                <a:solidFill>
                  <a:srgbClr val="32CCCC"/>
                </a:solidFill>
                <a:latin typeface="Tahoma" panose="02020603050405020304" pitchFamily="2"/>
              </a:rPr>
              <a:t>Final decision on payment:</a:t>
            </a:r>
            <a:r>
              <a:rPr lang="en-US" sz="1412" b="1" u="sng" spc="66">
                <a:solidFill>
                  <a:srgbClr val="FF0000"/>
                </a:solidFill>
                <a:latin typeface="Tahoma" panose="02020603050405020304" pitchFamily="2"/>
              </a:rPr>
              <a:t>  </a:t>
            </a:r>
          </a:p>
        </p:txBody>
      </p:sp>
      <p:sp>
        <p:nvSpPr>
          <p:cNvPr id="343" name="Text Placeholder 342"/>
          <p:cNvSpPr>
            <a:spLocks noGrp="1"/>
          </p:cNvSpPr>
          <p:nvPr>
            <p:ph type="body" idx="10"/>
          </p:nvPr>
        </p:nvSpPr>
        <p:spPr>
          <a:xfrm>
            <a:off x="779896" y="5201211"/>
            <a:ext cx="7273636" cy="40285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>
            <a:lvl1pPr marL="0" marR="0" indent="0" algn="l">
              <a:lnSpc>
                <a:spcPts val="1235"/>
              </a:lnSpc>
              <a:spcBef>
                <a:spcPts val="278"/>
              </a:spcBef>
              <a:spcAft>
                <a:spcPts val="0"/>
              </a:spcAft>
              <a:tabLst>
                <a:tab pos="7019739" algn="r"/>
              </a:tabLst>
              <a:defRPr/>
            </a:lvl1pPr>
          </a:lstStyle>
          <a:p>
            <a:pPr marL="0" marR="0" indent="0" algn="l">
              <a:lnSpc>
                <a:spcPts val="1800"/>
              </a:lnSpc>
              <a:spcAft>
                <a:spcPts val="0"/>
              </a:spcAft>
              <a:tabLst>
                <a:tab pos="7955280" algn="r"/>
              </a:tabLst>
            </a:pPr>
            <a:r>
              <a:rPr lang="en-US" sz="882" b="1" spc="0">
                <a:solidFill>
                  <a:srgbClr val="003299"/>
                </a:solidFill>
                <a:latin typeface="Tahoma" panose="02020603050405020304" pitchFamily="2"/>
              </a:rPr>
              <a:t>* = 7% of the total eligible direct costs (co-financed + covered by Tempus) </a:t>
            </a:r>
            <a:r>
              <a:rPr lang="en-US" sz="1412" b="1" spc="0">
                <a:solidFill>
                  <a:srgbClr val="FF0000"/>
                </a:solidFill>
                <a:latin typeface="Tahoma" panose="02020603050405020304" pitchFamily="2"/>
              </a:rPr>
              <a:t>CEILING C = EUR 963,000 </a:t>
            </a:r>
          </a:p>
          <a:p>
            <a:pPr marL="0" marR="0" indent="0" algn="l">
              <a:lnSpc>
                <a:spcPts val="1400"/>
              </a:lnSpc>
              <a:spcBef>
                <a:spcPts val="315"/>
              </a:spcBef>
              <a:spcAft>
                <a:spcPts val="0"/>
              </a:spcAft>
            </a:pPr>
            <a:r>
              <a:rPr lang="en-US" sz="882" b="1" spc="13">
                <a:solidFill>
                  <a:srgbClr val="FF0000"/>
                </a:solidFill>
                <a:latin typeface="Tahoma" panose="02020603050405020304" pitchFamily="2"/>
              </a:rPr>
              <a:t>** </a:t>
            </a:r>
            <a:r>
              <a:rPr lang="en-US" sz="882" b="1" u="sng" spc="13">
                <a:solidFill>
                  <a:srgbClr val="FF0000"/>
                </a:solidFill>
                <a:latin typeface="Tahoma" panose="02020603050405020304" pitchFamily="2"/>
              </a:rPr>
              <a:t>= percentage varying according to each project (see Article I.4.3) </a:t>
            </a:r>
          </a:p>
        </p:txBody>
      </p:sp>
      <p:sp>
        <p:nvSpPr>
          <p:cNvPr id="344" name="Text Placeholder 343"/>
          <p:cNvSpPr>
            <a:spLocks noGrp="1"/>
          </p:cNvSpPr>
          <p:nvPr>
            <p:ph type="body" idx="10"/>
          </p:nvPr>
        </p:nvSpPr>
        <p:spPr>
          <a:xfrm>
            <a:off x="5317260" y="5604062"/>
            <a:ext cx="1465695" cy="866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2915" rIns="0" bIns="0" anchor="t"/>
          <a:lstStyle>
            <a:lvl1pPr marL="0" marR="0" indent="0" algn="l">
              <a:lnSpc>
                <a:spcPts val="794"/>
              </a:lnSpc>
              <a:spcAft>
                <a:spcPts val="2771"/>
              </a:spcAft>
              <a:defRPr/>
            </a:lvl1pPr>
          </a:lstStyle>
          <a:p>
            <a:pPr marL="0" marR="0" indent="0" algn="l">
              <a:lnSpc>
                <a:spcPts val="900"/>
              </a:lnSpc>
              <a:spcAft>
                <a:spcPts val="3140"/>
              </a:spcAft>
            </a:pPr>
            <a:r>
              <a:rPr lang="en-US" sz="662" b="1" u="sng" spc="-31">
                <a:solidFill>
                  <a:srgbClr val="0000FF"/>
                </a:solidFill>
                <a:latin typeface="Tahoma" panose="02020603050405020304" pitchFamily="2"/>
              </a:rPr>
              <a:t>http://eacea.ec.europa.eu/tempus</a:t>
            </a:r>
            <a:r>
              <a:rPr lang="en-US" sz="100" b="1" spc="-31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7786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 Placeholder 347"/>
          <p:cNvSpPr>
            <a:spLocks noGrp="1"/>
          </p:cNvSpPr>
          <p:nvPr>
            <p:ph type="body" idx="10"/>
          </p:nvPr>
        </p:nvSpPr>
        <p:spPr>
          <a:xfrm>
            <a:off x="764887" y="1002926"/>
            <a:ext cx="2510559" cy="468406"/>
          </a:xfrm>
          <a:prstGeom prst="rect">
            <a:avLst/>
          </a:prstGeom>
          <a:solidFill>
            <a:srgbClr val="CCFFF0"/>
          </a:solidFill>
          <a:ln w="24130" cmpd="sng">
            <a:solidFill>
              <a:srgbClr val="00007F"/>
            </a:solidFill>
            <a:prstDash val="solid"/>
          </a:ln>
        </p:spPr>
        <p:txBody>
          <a:bodyPr vert="horz" lIns="0" tIns="118745" rIns="0" bIns="0" anchor="t"/>
          <a:lstStyle>
            <a:lvl1pPr marL="0" marR="0" indent="0" algn="ctr">
              <a:lnSpc>
                <a:spcPts val="1765"/>
              </a:lnSpc>
              <a:spcAft>
                <a:spcPts val="697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790"/>
              </a:spcAft>
            </a:pPr>
            <a:r>
              <a:rPr lang="en-US" sz="1456" b="1" u="sng" spc="4">
                <a:solidFill>
                  <a:srgbClr val="003299"/>
                </a:solidFill>
                <a:latin typeface="Arial" panose="02020603050405020304" pitchFamily="2"/>
              </a:rPr>
              <a:t>1st pre-financing:</a:t>
            </a:r>
            <a:r>
              <a:rPr lang="en-US" sz="1456" b="1" spc="4">
                <a:solidFill>
                  <a:srgbClr val="003299"/>
                </a:solidFill>
                <a:latin typeface="Arial" panose="02020603050405020304" pitchFamily="2"/>
              </a:rPr>
              <a:t> 60% </a:t>
            </a:r>
          </a:p>
        </p:txBody>
      </p:sp>
      <p:sp>
        <p:nvSpPr>
          <p:cNvPr id="351" name="Text Placeholder 350"/>
          <p:cNvSpPr>
            <a:spLocks noGrp="1"/>
          </p:cNvSpPr>
          <p:nvPr>
            <p:ph type="body" idx="10"/>
          </p:nvPr>
        </p:nvSpPr>
        <p:spPr>
          <a:xfrm>
            <a:off x="7243042" y="821952"/>
            <a:ext cx="944995" cy="33673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970" rIns="0" bIns="0" anchor="t">
            <a:normAutofit fontScale="90000"/>
          </a:bodyPr>
          <a:lstStyle>
            <a:lvl1pPr marL="0" marR="0" indent="0" algn="l">
              <a:lnSpc>
                <a:spcPts val="2471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2338" b="1" spc="-4">
                <a:solidFill>
                  <a:srgbClr val="003299"/>
                </a:solidFill>
                <a:latin typeface="Times New Roman" panose="02020603050405020304" pitchFamily="1"/>
              </a:rPr>
              <a:t>45 days </a:t>
            </a:r>
          </a:p>
        </p:txBody>
      </p:sp>
      <p:sp>
        <p:nvSpPr>
          <p:cNvPr id="352" name="Text Placeholder 351"/>
          <p:cNvSpPr>
            <a:spLocks noGrp="1"/>
          </p:cNvSpPr>
          <p:nvPr>
            <p:ph type="body" idx="10"/>
          </p:nvPr>
        </p:nvSpPr>
        <p:spPr>
          <a:xfrm>
            <a:off x="3317009" y="421341"/>
            <a:ext cx="2701636" cy="4191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>
            <a:lvl1pPr marL="0" marR="0" indent="0" algn="l">
              <a:lnSpc>
                <a:spcPts val="3265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700"/>
              </a:lnSpc>
              <a:spcAft>
                <a:spcPts val="0"/>
              </a:spcAft>
            </a:pPr>
            <a:r>
              <a:rPr lang="en-US" sz="2912" b="1" spc="-106">
                <a:solidFill>
                  <a:srgbClr val="A50020"/>
                </a:solidFill>
                <a:latin typeface="Arial" panose="02020603050405020304" pitchFamily="2"/>
              </a:rPr>
              <a:t>Payment Cycle </a:t>
            </a:r>
          </a:p>
        </p:txBody>
      </p:sp>
      <p:sp>
        <p:nvSpPr>
          <p:cNvPr id="353" name="Text Placeholder 352"/>
          <p:cNvSpPr>
            <a:spLocks noGrp="1"/>
          </p:cNvSpPr>
          <p:nvPr>
            <p:ph type="body" idx="10"/>
          </p:nvPr>
        </p:nvSpPr>
        <p:spPr>
          <a:xfrm>
            <a:off x="398896" y="1471332"/>
            <a:ext cx="8335818" cy="93569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1615" rIns="0" bIns="0" anchor="t"/>
          <a:lstStyle>
            <a:lvl1pPr marL="484120" marR="2178540" indent="-242060" algn="l">
              <a:lnSpc>
                <a:spcPts val="2559"/>
              </a:lnSpc>
              <a:spcAft>
                <a:spcPts val="679"/>
              </a:spcAft>
              <a:defRPr/>
            </a:lvl1pPr>
          </a:lstStyle>
          <a:p>
            <a:pPr marL="548640" marR="2468880" indent="-274320" algn="l">
              <a:lnSpc>
                <a:spcPts val="2900"/>
              </a:lnSpc>
              <a:spcAft>
                <a:spcPts val="770"/>
              </a:spcAft>
            </a:pPr>
            <a:r>
              <a:rPr lang="en-US" sz="1456" b="1" spc="-9">
                <a:solidFill>
                  <a:srgbClr val="009999"/>
                </a:solidFill>
                <a:latin typeface="Times New Roman" panose="02020603050405020304" pitchFamily="1"/>
              </a:rPr>
              <a:t>- </a:t>
            </a:r>
            <a:r>
              <a:rPr lang="en-US" sz="1456" b="1" spc="-9">
                <a:solidFill>
                  <a:srgbClr val="009999"/>
                </a:solidFill>
                <a:latin typeface="Arial" panose="02020603050405020304" pitchFamily="2"/>
              </a:rPr>
              <a:t>After the date when the last of the parties signs the GA</a:t>
            </a:r>
            <a:r>
              <a:rPr lang="en-US" sz="3397" b="1" spc="0">
                <a:solidFill>
                  <a:srgbClr val="003299"/>
                </a:solidFill>
                <a:latin typeface="Arial" panose="02020603050405020304" pitchFamily="2"/>
              </a:rPr>
              <a:t> .le </a:t>
            </a:r>
            <a:r>
              <a:rPr lang="en-US" sz="1456" b="1" spc="-9">
                <a:solidFill>
                  <a:srgbClr val="009999"/>
                </a:solidFill>
                <a:latin typeface="Times New Roman" panose="02020603050405020304" pitchFamily="1"/>
              </a:rPr>
              <a:t>(</a:t>
            </a:r>
            <a:r>
              <a:rPr lang="en-US" sz="1456" b="1" i="1" spc="-9">
                <a:solidFill>
                  <a:srgbClr val="009999"/>
                </a:solidFill>
                <a:latin typeface="Arial" panose="02020603050405020304" pitchFamily="2"/>
              </a:rPr>
              <a:t>OR </a:t>
            </a:r>
            <a:r>
              <a:rPr lang="en-US" sz="1456" b="1" spc="-9">
                <a:solidFill>
                  <a:srgbClr val="009999"/>
                </a:solidFill>
                <a:latin typeface="Arial" panose="02020603050405020304" pitchFamily="2"/>
              </a:rPr>
              <a:t>upon receipt of a financial guarantee </a:t>
            </a:r>
            <a:r>
              <a:rPr lang="en-US" sz="1456" b="1" i="1" spc="-9">
                <a:solidFill>
                  <a:srgbClr val="009999"/>
                </a:solidFill>
                <a:latin typeface="Arial" panose="02020603050405020304" pitchFamily="2"/>
              </a:rPr>
              <a:t>if required</a:t>
            </a:r>
            <a:r>
              <a:rPr lang="en-US" sz="1456" b="1" spc="-9">
                <a:solidFill>
                  <a:srgbClr val="009999"/>
                </a:solidFill>
                <a:latin typeface="Times New Roman" panose="02020603050405020304" pitchFamily="1"/>
              </a:rPr>
              <a:t>) </a:t>
            </a:r>
          </a:p>
        </p:txBody>
      </p:sp>
      <p:sp>
        <p:nvSpPr>
          <p:cNvPr id="356" name="Text Placeholder 355"/>
          <p:cNvSpPr>
            <a:spLocks noGrp="1"/>
          </p:cNvSpPr>
          <p:nvPr>
            <p:ph type="body" idx="10"/>
          </p:nvPr>
        </p:nvSpPr>
        <p:spPr>
          <a:xfrm>
            <a:off x="700810" y="2466415"/>
            <a:ext cx="2510559" cy="467846"/>
          </a:xfrm>
          <a:prstGeom prst="rect">
            <a:avLst/>
          </a:prstGeom>
          <a:noFill/>
          <a:ln w="24130" cmpd="sng">
            <a:solidFill>
              <a:srgbClr val="00007F"/>
            </a:solidFill>
            <a:prstDash val="solid"/>
          </a:ln>
        </p:spPr>
        <p:txBody>
          <a:bodyPr vert="horz" lIns="0" tIns="118110" rIns="0" bIns="0" anchor="t"/>
          <a:lstStyle>
            <a:lvl1pPr marL="0" marR="0" indent="0" algn="ctr">
              <a:lnSpc>
                <a:spcPts val="1765"/>
              </a:lnSpc>
              <a:spcAft>
                <a:spcPts val="741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840"/>
              </a:spcAft>
            </a:pPr>
            <a:r>
              <a:rPr lang="en-US" sz="1456" b="1" u="sng" spc="9">
                <a:solidFill>
                  <a:srgbClr val="003299"/>
                </a:solidFill>
                <a:latin typeface="Arial" panose="02020603050405020304" pitchFamily="2"/>
              </a:rPr>
              <a:t>2nd pre-financing:</a:t>
            </a:r>
            <a:r>
              <a:rPr lang="en-US" sz="1456" b="1" spc="9">
                <a:solidFill>
                  <a:srgbClr val="003299"/>
                </a:solidFill>
                <a:latin typeface="Arial" panose="02020603050405020304" pitchFamily="2"/>
              </a:rPr>
              <a:t> 30% </a:t>
            </a:r>
          </a:p>
        </p:txBody>
      </p:sp>
      <p:sp>
        <p:nvSpPr>
          <p:cNvPr id="357" name="Text Placeholder 356"/>
          <p:cNvSpPr>
            <a:spLocks noGrp="1"/>
          </p:cNvSpPr>
          <p:nvPr>
            <p:ph type="body" idx="10"/>
          </p:nvPr>
        </p:nvSpPr>
        <p:spPr>
          <a:xfrm>
            <a:off x="889578" y="3266515"/>
            <a:ext cx="2108777" cy="21515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677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456" b="1" spc="0">
                <a:solidFill>
                  <a:srgbClr val="009999"/>
                </a:solidFill>
                <a:latin typeface="Arial" panose="02020603050405020304" pitchFamily="2"/>
              </a:rPr>
              <a:t>After the reception of : </a:t>
            </a:r>
          </a:p>
        </p:txBody>
      </p:sp>
      <p:sp>
        <p:nvSpPr>
          <p:cNvPr id="358" name="Text Placeholder 357"/>
          <p:cNvSpPr>
            <a:spLocks noGrp="1"/>
          </p:cNvSpPr>
          <p:nvPr>
            <p:ph type="body" idx="10"/>
          </p:nvPr>
        </p:nvSpPr>
        <p:spPr>
          <a:xfrm>
            <a:off x="3460750" y="2820520"/>
            <a:ext cx="1271732" cy="10757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>
            <a:lvl1pPr marL="0" marR="0" indent="0" algn="ctr">
              <a:lnSpc>
                <a:spcPts val="203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2400"/>
              </a:lnSpc>
              <a:spcAft>
                <a:spcPts val="0"/>
              </a:spcAft>
            </a:pPr>
            <a:r>
              <a:rPr lang="en-US" sz="1765" b="1" i="1" spc="26">
                <a:solidFill>
                  <a:srgbClr val="003299"/>
                </a:solidFill>
                <a:latin typeface="Arial" panose="02020603050405020304" pitchFamily="2"/>
              </a:rPr>
              <a:t>Request for </a:t>
            </a:r>
          </a:p>
          <a:p>
            <a:pPr marL="0" marR="0" indent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65" b="1" i="1" spc="35">
                <a:solidFill>
                  <a:srgbClr val="003299"/>
                </a:solidFill>
                <a:latin typeface="Arial" panose="02020603050405020304" pitchFamily="2"/>
              </a:rPr>
              <a:t>Payment + </a:t>
            </a:r>
          </a:p>
          <a:p>
            <a:pPr marL="0" marR="0" indent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65" b="1" i="1" spc="-18">
                <a:solidFill>
                  <a:srgbClr val="003299"/>
                </a:solidFill>
                <a:latin typeface="Arial" panose="02020603050405020304" pitchFamily="2"/>
              </a:rPr>
              <a:t>Intermediate </a:t>
            </a:r>
          </a:p>
          <a:p>
            <a:pPr marL="0" marR="0" indent="0" algn="ctr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65" b="1" i="1" spc="31">
                <a:solidFill>
                  <a:srgbClr val="003299"/>
                </a:solidFill>
                <a:latin typeface="Arial" panose="02020603050405020304" pitchFamily="2"/>
              </a:rPr>
              <a:t>Report </a:t>
            </a:r>
          </a:p>
        </p:txBody>
      </p:sp>
      <p:sp>
        <p:nvSpPr>
          <p:cNvPr id="359" name="Text Placeholder 358"/>
          <p:cNvSpPr>
            <a:spLocks noGrp="1"/>
          </p:cNvSpPr>
          <p:nvPr>
            <p:ph type="body" idx="10"/>
          </p:nvPr>
        </p:nvSpPr>
        <p:spPr>
          <a:xfrm>
            <a:off x="6739082" y="2516842"/>
            <a:ext cx="1692564" cy="131276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>
            <a:lvl1pPr marL="0" marR="0" indent="0" algn="r">
              <a:lnSpc>
                <a:spcPts val="1677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456" b="1" i="1" spc="0">
                <a:solidFill>
                  <a:srgbClr val="003299"/>
                </a:solidFill>
                <a:latin typeface="Arial" panose="02020603050405020304" pitchFamily="2"/>
              </a:rPr>
              <a:t>0 </a:t>
            </a:r>
            <a:r>
              <a:rPr lang="en-US" sz="1412" b="1" i="1" spc="0">
                <a:solidFill>
                  <a:srgbClr val="003299"/>
                </a:solidFill>
                <a:latin typeface="Arial" panose="02020603050405020304" pitchFamily="2"/>
              </a:rPr>
              <a:t>Intermediate </a:t>
            </a:r>
            <a:r>
              <a:t/>
            </a:r>
            <a:br/>
            <a:r>
              <a:rPr lang="en-US" sz="1412" b="1" i="1" spc="0">
                <a:solidFill>
                  <a:srgbClr val="003299"/>
                </a:solidFill>
                <a:latin typeface="Arial" panose="02020603050405020304" pitchFamily="2"/>
              </a:rPr>
              <a:t>Report </a:t>
            </a:r>
          </a:p>
          <a:p>
            <a:pPr marL="0" marR="0" indent="0" algn="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12" b="1" i="1" spc="0">
                <a:solidFill>
                  <a:srgbClr val="003299"/>
                </a:solidFill>
                <a:latin typeface="Arial" panose="02020603050405020304" pitchFamily="2"/>
              </a:rPr>
              <a:t>(IR) in any case no later than half way through the project lifetime </a:t>
            </a:r>
          </a:p>
        </p:txBody>
      </p:sp>
      <p:sp>
        <p:nvSpPr>
          <p:cNvPr id="360" name="Text Placeholder 359"/>
          <p:cNvSpPr>
            <a:spLocks noGrp="1"/>
          </p:cNvSpPr>
          <p:nvPr>
            <p:ph type="body" idx="10"/>
          </p:nvPr>
        </p:nvSpPr>
        <p:spPr>
          <a:xfrm>
            <a:off x="869950" y="4124886"/>
            <a:ext cx="1693141" cy="21795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677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456" b="1" u="sng" spc="-9">
                <a:solidFill>
                  <a:srgbClr val="003299"/>
                </a:solidFill>
                <a:latin typeface="Arial" panose="02020603050405020304" pitchFamily="2"/>
              </a:rPr>
              <a:t>balance:</a:t>
            </a:r>
            <a:r>
              <a:rPr lang="en-US" sz="1456" b="1" spc="-9">
                <a:solidFill>
                  <a:srgbClr val="003299"/>
                </a:solidFill>
                <a:latin typeface="Arial" panose="02020603050405020304" pitchFamily="2"/>
              </a:rPr>
              <a:t> max 10% </a:t>
            </a:r>
          </a:p>
        </p:txBody>
      </p:sp>
      <p:sp>
        <p:nvSpPr>
          <p:cNvPr id="361" name="Text Placeholder 360"/>
          <p:cNvSpPr>
            <a:spLocks noGrp="1"/>
          </p:cNvSpPr>
          <p:nvPr>
            <p:ph type="body" idx="10"/>
          </p:nvPr>
        </p:nvSpPr>
        <p:spPr>
          <a:xfrm>
            <a:off x="667905" y="4799479"/>
            <a:ext cx="2344305" cy="64545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201717" marR="0" indent="-201717" algn="l">
              <a:lnSpc>
                <a:spcPts val="1677"/>
              </a:lnSpc>
              <a:spcAft>
                <a:spcPts val="0"/>
              </a:spcAft>
              <a:defRPr/>
            </a:lvl1pPr>
          </a:lstStyle>
          <a:p>
            <a:pPr marL="228600" marR="0" indent="-228600" algn="l">
              <a:lnSpc>
                <a:spcPts val="1900"/>
              </a:lnSpc>
              <a:spcAft>
                <a:spcPts val="0"/>
              </a:spcAft>
            </a:pPr>
            <a:r>
              <a:rPr lang="en-US" sz="1456" b="1" spc="0">
                <a:solidFill>
                  <a:srgbClr val="009999"/>
                </a:solidFill>
                <a:latin typeface="Times New Roman" panose="02020603050405020304" pitchFamily="1"/>
              </a:rPr>
              <a:t>- </a:t>
            </a:r>
            <a:r>
              <a:rPr lang="en-US" sz="1456" b="1" spc="0">
                <a:solidFill>
                  <a:srgbClr val="009999"/>
                </a:solidFill>
                <a:latin typeface="Arial" panose="02020603050405020304" pitchFamily="2"/>
              </a:rPr>
              <a:t>Following the approval of the Final Report including: </a:t>
            </a:r>
          </a:p>
        </p:txBody>
      </p:sp>
      <p:sp>
        <p:nvSpPr>
          <p:cNvPr id="362" name="Text Placeholder 361"/>
          <p:cNvSpPr>
            <a:spLocks noGrp="1"/>
          </p:cNvSpPr>
          <p:nvPr>
            <p:ph type="body" idx="10"/>
          </p:nvPr>
        </p:nvSpPr>
        <p:spPr>
          <a:xfrm>
            <a:off x="3546764" y="4294095"/>
            <a:ext cx="1246909" cy="113235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>
            <a:lvl1pPr marL="161373" marR="0" indent="0" algn="l">
              <a:lnSpc>
                <a:spcPts val="2118"/>
              </a:lnSpc>
              <a:spcBef>
                <a:spcPts val="22"/>
              </a:spcBef>
              <a:spcAft>
                <a:spcPts val="0"/>
              </a:spcAft>
              <a:defRPr/>
            </a:lvl1pPr>
          </a:lstStyle>
          <a:p>
            <a:pPr marL="18288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1765" b="1" i="1" spc="18">
                <a:solidFill>
                  <a:srgbClr val="003299"/>
                </a:solidFill>
                <a:latin typeface="Arial" panose="02020603050405020304" pitchFamily="2"/>
              </a:rPr>
              <a:t>Financial </a:t>
            </a:r>
          </a:p>
          <a:p>
            <a:pPr marL="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65" b="1" i="1" spc="-26">
                <a:solidFill>
                  <a:srgbClr val="003299"/>
                </a:solidFill>
                <a:latin typeface="Arial" panose="02020603050405020304" pitchFamily="2"/>
              </a:rPr>
              <a:t>Statement &amp; </a:t>
            </a:r>
          </a:p>
          <a:p>
            <a:pPr marL="0" marR="0" indent="0" algn="l">
              <a:lnSpc>
                <a:spcPts val="2400"/>
              </a:lnSpc>
              <a:spcBef>
                <a:spcPts val="455"/>
              </a:spcBef>
              <a:spcAft>
                <a:spcPts val="0"/>
              </a:spcAft>
            </a:pPr>
            <a:r>
              <a:rPr lang="en-US" sz="1765" b="1" i="1" spc="9">
                <a:solidFill>
                  <a:srgbClr val="003299"/>
                </a:solidFill>
                <a:latin typeface="Arial" panose="02020603050405020304" pitchFamily="2"/>
              </a:rPr>
              <a:t>Request for </a:t>
            </a:r>
          </a:p>
          <a:p>
            <a:pPr marL="182880" marR="0" indent="0" algn="l">
              <a:lnSpc>
                <a:spcPts val="24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1765" b="1" i="1" spc="44">
                <a:solidFill>
                  <a:srgbClr val="003299"/>
                </a:solidFill>
                <a:latin typeface="Arial" panose="02020603050405020304" pitchFamily="2"/>
              </a:rPr>
              <a:t>Payment </a:t>
            </a:r>
          </a:p>
        </p:txBody>
      </p:sp>
      <p:sp>
        <p:nvSpPr>
          <p:cNvPr id="363" name="Text Placeholder 362"/>
          <p:cNvSpPr>
            <a:spLocks noGrp="1"/>
          </p:cNvSpPr>
          <p:nvPr>
            <p:ph type="body" idx="10"/>
          </p:nvPr>
        </p:nvSpPr>
        <p:spPr>
          <a:xfrm>
            <a:off x="5466773" y="4286250"/>
            <a:ext cx="701386" cy="80682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>
            <a:lvl1pPr marL="80687" marR="0" indent="0" algn="l">
              <a:lnSpc>
                <a:spcPts val="2118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9144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1765" b="1" i="1" spc="22">
                <a:solidFill>
                  <a:srgbClr val="003299"/>
                </a:solidFill>
                <a:latin typeface="Arial" panose="02020603050405020304" pitchFamily="2"/>
              </a:rPr>
              <a:t>Final </a:t>
            </a:r>
          </a:p>
          <a:p>
            <a:pPr marL="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65" b="1" i="1" spc="-40">
                <a:solidFill>
                  <a:srgbClr val="003299"/>
                </a:solidFill>
                <a:latin typeface="Arial" panose="02020603050405020304" pitchFamily="2"/>
              </a:rPr>
              <a:t>Report </a:t>
            </a:r>
          </a:p>
          <a:p>
            <a:pPr marL="914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65" b="1" i="1" spc="35">
                <a:solidFill>
                  <a:srgbClr val="003299"/>
                </a:solidFill>
                <a:latin typeface="Arial" panose="02020603050405020304" pitchFamily="2"/>
              </a:rPr>
              <a:t>(FR) </a:t>
            </a:r>
          </a:p>
        </p:txBody>
      </p:sp>
      <p:sp>
        <p:nvSpPr>
          <p:cNvPr id="364" name="Text Placeholder 363"/>
          <p:cNvSpPr>
            <a:spLocks noGrp="1"/>
          </p:cNvSpPr>
          <p:nvPr>
            <p:ph type="body" idx="10"/>
          </p:nvPr>
        </p:nvSpPr>
        <p:spPr>
          <a:xfrm>
            <a:off x="6896678" y="4291292"/>
            <a:ext cx="853786" cy="80682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>
            <a:lvl1pPr marL="80687" marR="0" indent="0" algn="l">
              <a:lnSpc>
                <a:spcPts val="203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1765" b="1" i="1" spc="-31">
                <a:solidFill>
                  <a:srgbClr val="003299"/>
                </a:solidFill>
                <a:latin typeface="Arial" panose="02020603050405020304" pitchFamily="2"/>
              </a:rPr>
              <a:t>External </a:t>
            </a:r>
          </a:p>
          <a:p>
            <a:pPr marL="1371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65" b="1" i="1" spc="18">
                <a:solidFill>
                  <a:srgbClr val="003299"/>
                </a:solidFill>
                <a:latin typeface="Arial" panose="02020603050405020304" pitchFamily="2"/>
              </a:rPr>
              <a:t>Audit </a:t>
            </a:r>
          </a:p>
          <a:p>
            <a:pPr marL="9144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65" b="1" i="1" spc="22">
                <a:solidFill>
                  <a:srgbClr val="003299"/>
                </a:solidFill>
                <a:latin typeface="Arial" panose="02020603050405020304" pitchFamily="2"/>
              </a:rPr>
              <a:t>Report </a:t>
            </a:r>
          </a:p>
        </p:txBody>
      </p:sp>
      <p:sp>
        <p:nvSpPr>
          <p:cNvPr id="365" name="Text Placeholder 364"/>
          <p:cNvSpPr>
            <a:spLocks noGrp="1"/>
          </p:cNvSpPr>
          <p:nvPr>
            <p:ph type="body" idx="10"/>
          </p:nvPr>
        </p:nvSpPr>
        <p:spPr>
          <a:xfrm>
            <a:off x="5774460" y="6007473"/>
            <a:ext cx="1008495" cy="1154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>
            <a:lvl1pPr marL="0" marR="0" indent="0" algn="l">
              <a:lnSpc>
                <a:spcPts val="794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794" b="1" u="sng" spc="-18">
                <a:solidFill>
                  <a:srgbClr val="0000FF"/>
                </a:solidFill>
                <a:latin typeface="Times New Roman" panose="02020603050405020304" pitchFamily="1"/>
              </a:rPr>
              <a:t>a.ec.europa.eu/tempus</a:t>
            </a:r>
            <a:r>
              <a:rPr lang="en-US" sz="100" b="1" spc="-18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792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 Placeholder 375"/>
          <p:cNvSpPr>
            <a:spLocks noGrp="1"/>
          </p:cNvSpPr>
          <p:nvPr>
            <p:ph type="body" idx="10"/>
          </p:nvPr>
        </p:nvSpPr>
        <p:spPr>
          <a:xfrm>
            <a:off x="3543877" y="1000685"/>
            <a:ext cx="4328391" cy="145228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>
            <a:lvl1pPr marL="1331330" marR="0" indent="0" algn="l">
              <a:lnSpc>
                <a:spcPts val="3794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4300"/>
              </a:lnSpc>
              <a:spcAft>
                <a:spcPts val="0"/>
              </a:spcAft>
            </a:pPr>
            <a:r>
              <a:rPr lang="en-US" sz="3221" b="1" i="1" spc="22">
                <a:solidFill>
                  <a:srgbClr val="007F7F"/>
                </a:solidFill>
                <a:latin typeface="Arial" panose="02020603050405020304" pitchFamily="2"/>
              </a:rPr>
              <a:t>Reference documents </a:t>
            </a:r>
          </a:p>
          <a:p>
            <a:pPr marL="685800" marR="0" indent="0" algn="l">
              <a:lnSpc>
                <a:spcPts val="4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21" b="1" i="1" spc="49">
                <a:solidFill>
                  <a:srgbClr val="007F7F"/>
                </a:solidFill>
                <a:latin typeface="Arial" panose="02020603050405020304" pitchFamily="2"/>
              </a:rPr>
              <a:t>to be consulted </a:t>
            </a:r>
          </a:p>
          <a:p>
            <a:pPr marL="1508760" marR="0" indent="0" algn="l">
              <a:lnSpc>
                <a:spcPts val="4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21" b="1" i="1" spc="44">
                <a:solidFill>
                  <a:srgbClr val="007F7F"/>
                </a:solidFill>
                <a:latin typeface="Arial" panose="02020603050405020304" pitchFamily="2"/>
              </a:rPr>
              <a:t>regularly: </a:t>
            </a:r>
          </a:p>
        </p:txBody>
      </p:sp>
      <p:sp>
        <p:nvSpPr>
          <p:cNvPr id="377" name="Text Placeholder 376"/>
          <p:cNvSpPr>
            <a:spLocks noGrp="1"/>
          </p:cNvSpPr>
          <p:nvPr>
            <p:ph type="body" idx="10"/>
          </p:nvPr>
        </p:nvSpPr>
        <p:spPr>
          <a:xfrm>
            <a:off x="1341005" y="2799230"/>
            <a:ext cx="5993823" cy="1313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3185" rIns="0" bIns="0" anchor="t"/>
          <a:lstStyle>
            <a:lvl1pPr marL="0" marR="0" indent="443777" algn="l">
              <a:lnSpc>
                <a:spcPts val="3177"/>
              </a:lnSpc>
              <a:spcBef>
                <a:spcPts val="0"/>
              </a:spcBef>
              <a:spcAft>
                <a:spcPts val="476"/>
              </a:spcAft>
              <a:buFont typeface="Wingdings"/>
              <a:buChar char="·"/>
              <a:defRPr/>
            </a:lvl1pPr>
          </a:lstStyle>
          <a:p>
            <a:pPr marL="0" marR="0" indent="502920" algn="l">
              <a:lnSpc>
                <a:spcPts val="3700"/>
              </a:lnSpc>
              <a:spcAft>
                <a:spcPts val="0"/>
              </a:spcAft>
              <a:buFont typeface="Wingdings"/>
              <a:buChar char="·"/>
            </a:pPr>
            <a:r>
              <a:rPr lang="en-US" sz="2427" b="1" spc="9">
                <a:solidFill>
                  <a:srgbClr val="A50020"/>
                </a:solidFill>
                <a:latin typeface="Tahoma" panose="02020603050405020304" pitchFamily="2"/>
              </a:rPr>
              <a:t>Grant Agreement </a:t>
            </a:r>
          </a:p>
          <a:p>
            <a:pPr marL="0" marR="0" indent="50292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·"/>
            </a:pPr>
            <a:r>
              <a:rPr lang="en-US" sz="2427" b="1" spc="0">
                <a:solidFill>
                  <a:srgbClr val="A50020"/>
                </a:solidFill>
                <a:latin typeface="Tahoma" panose="02020603050405020304" pitchFamily="2"/>
              </a:rPr>
              <a:t>Guidelines for the use of the grant </a:t>
            </a:r>
          </a:p>
          <a:p>
            <a:pPr marL="0" marR="0" indent="502920" algn="l">
              <a:lnSpc>
                <a:spcPts val="3600"/>
              </a:lnSpc>
              <a:spcBef>
                <a:spcPts val="0"/>
              </a:spcBef>
              <a:spcAft>
                <a:spcPts val="540"/>
              </a:spcAft>
              <a:buFont typeface="Wingdings"/>
              <a:buChar char="·"/>
            </a:pPr>
            <a:r>
              <a:rPr lang="en-US" sz="2427" b="1" spc="9">
                <a:solidFill>
                  <a:srgbClr val="A50020"/>
                </a:solidFill>
                <a:latin typeface="Tahoma" panose="02020603050405020304" pitchFamily="2"/>
              </a:rPr>
              <a:t>Frequently Asked Questions </a:t>
            </a:r>
          </a:p>
        </p:txBody>
      </p:sp>
      <p:sp>
        <p:nvSpPr>
          <p:cNvPr id="378" name="Text Placeholder 377"/>
          <p:cNvSpPr>
            <a:spLocks noGrp="1"/>
          </p:cNvSpPr>
          <p:nvPr>
            <p:ph type="body" idx="10"/>
          </p:nvPr>
        </p:nvSpPr>
        <p:spPr>
          <a:xfrm>
            <a:off x="1876136" y="4481233"/>
            <a:ext cx="5577609" cy="44991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>
            <a:normAutofit fontScale="85000"/>
          </a:bodyPr>
          <a:lstStyle>
            <a:lvl1pPr marL="0" marR="0" indent="0" algn="l">
              <a:lnSpc>
                <a:spcPts val="3353"/>
              </a:lnSpc>
              <a:spcAft>
                <a:spcPts val="40"/>
              </a:spcAft>
              <a:defRPr/>
            </a:lvl1pPr>
          </a:lstStyle>
          <a:p>
            <a:pPr marL="0" marR="0" indent="0" algn="l">
              <a:lnSpc>
                <a:spcPts val="3800"/>
              </a:lnSpc>
              <a:spcAft>
                <a:spcPts val="45"/>
              </a:spcAft>
            </a:pPr>
            <a:r>
              <a:rPr lang="en-US" sz="3177" b="1" u="sng" spc="124">
                <a:solidFill>
                  <a:srgbClr val="0000FF"/>
                </a:solidFill>
                <a:latin typeface="Times New Roman" panose="02020603050405020304" pitchFamily="1"/>
              </a:rPr>
              <a:t>http://eacea.ec.europa.eu/tempus</a:t>
            </a:r>
            <a:r>
              <a:rPr lang="en-US" sz="100" b="1" spc="124">
                <a:solidFill>
                  <a:srgbClr val="A50020"/>
                </a:solidFill>
                <a:latin typeface="Times New Roman" panose="02020603050405020304" pitchFamily="1"/>
              </a:rPr>
              <a:t> </a:t>
            </a:r>
          </a:p>
        </p:txBody>
      </p:sp>
      <p:sp>
        <p:nvSpPr>
          <p:cNvPr id="379" name="Text Placeholder 378"/>
          <p:cNvSpPr>
            <a:spLocks noGrp="1"/>
          </p:cNvSpPr>
          <p:nvPr>
            <p:ph type="body" idx="10"/>
          </p:nvPr>
        </p:nvSpPr>
        <p:spPr>
          <a:xfrm>
            <a:off x="5317260" y="6007473"/>
            <a:ext cx="1465695" cy="1154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>
            <a:lvl1pPr marL="0" marR="0" indent="0" algn="l">
              <a:lnSpc>
                <a:spcPts val="794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794" b="1" u="sng" spc="-13">
                <a:solidFill>
                  <a:srgbClr val="0000FF"/>
                </a:solidFill>
                <a:latin typeface="Times New Roman" panose="02020603050405020304" pitchFamily="1"/>
              </a:rPr>
              <a:t>http://eacea.ec.europa.eu/tempus</a:t>
            </a:r>
            <a:r>
              <a:rPr lang="en-US" sz="100" b="1" spc="-13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690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170815" y="1706880"/>
            <a:ext cx="8686800" cy="4401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95000"/>
          </a:bodyPr>
          <a:lstStyle/>
          <a:p>
            <a:pPr marL="228600" marR="0" indent="0" algn="just">
              <a:lnSpc>
                <a:spcPts val="2800"/>
              </a:lnSpc>
              <a:spcAft>
                <a:spcPts val="0"/>
              </a:spcAft>
            </a:pPr>
            <a:r>
              <a:rPr lang="en-US" sz="2350" b="1" spc="105">
                <a:solidFill>
                  <a:srgbClr val="000000"/>
                </a:solidFill>
                <a:latin typeface="Tahoma" panose="02020603050405020304" pitchFamily="2"/>
              </a:rPr>
              <a:t>Genaralno: </a:t>
            </a:r>
          </a:p>
          <a:p>
            <a:pPr marL="320040" marR="0" indent="0" algn="just">
              <a:lnSpc>
                <a:spcPts val="2400"/>
              </a:lnSpc>
              <a:spcBef>
                <a:spcPts val="1075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b="1" spc="100">
                <a:solidFill>
                  <a:srgbClr val="000000"/>
                </a:solidFill>
                <a:latin typeface="Tahoma" panose="02020603050405020304" pitchFamily="2"/>
              </a:rPr>
              <a:t>Maksimalno 40 % direktnih troškova. </a:t>
            </a:r>
          </a:p>
          <a:p>
            <a:pPr marL="320040" marR="0" indent="0" algn="just">
              <a:lnSpc>
                <a:spcPts val="2400"/>
              </a:lnSpc>
              <a:spcBef>
                <a:spcPts val="101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b="1" spc="90">
                <a:solidFill>
                  <a:srgbClr val="000000"/>
                </a:solidFill>
                <a:latin typeface="Tahoma" panose="02020603050405020304" pitchFamily="2"/>
              </a:rPr>
              <a:t>Zaposleni u javnoj administraciji (npr. ministarstva) ne mogu biti </a:t>
            </a:r>
          </a:p>
          <a:p>
            <a:pPr marL="228600" marR="0" indent="0" algn="just">
              <a:lnSpc>
                <a:spcPts val="2400"/>
              </a:lnSpc>
              <a:spcBef>
                <a:spcPts val="465"/>
              </a:spcBef>
              <a:spcAft>
                <a:spcPts val="0"/>
              </a:spcAft>
            </a:pPr>
            <a:r>
              <a:rPr lang="en-US" sz="2000" b="1" spc="75">
                <a:solidFill>
                  <a:srgbClr val="000000"/>
                </a:solidFill>
                <a:latin typeface="Tahoma" panose="02020603050405020304" pitchFamily="2"/>
              </a:rPr>
              <a:t>pla6eni sa projekta. </a:t>
            </a:r>
          </a:p>
          <a:p>
            <a:pPr marL="320040" marR="0" indent="0" algn="just">
              <a:lnSpc>
                <a:spcPts val="2400"/>
              </a:lnSpc>
              <a:spcBef>
                <a:spcPts val="1005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b="1" spc="110">
                <a:solidFill>
                  <a:srgbClr val="000000"/>
                </a:solidFill>
                <a:latin typeface="Tahoma" panose="02020603050405020304" pitchFamily="2"/>
              </a:rPr>
              <a:t>Salary rates ne mogu biti ve6e od propisanih maksimuma i moraju </a:t>
            </a:r>
          </a:p>
          <a:p>
            <a:pPr marL="228600" marR="0" indent="0" algn="just">
              <a:lnSpc>
                <a:spcPts val="24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b="1" spc="100">
                <a:solidFill>
                  <a:srgbClr val="000000"/>
                </a:solidFill>
                <a:latin typeface="Tahoma" panose="02020603050405020304" pitchFamily="2"/>
              </a:rPr>
              <a:t>da odgovaraju institucionalnoj politici redovnih zarada. </a:t>
            </a:r>
          </a:p>
          <a:p>
            <a:pPr marL="320040" marR="0" indent="0" algn="just">
              <a:lnSpc>
                <a:spcPts val="2400"/>
              </a:lnSpc>
              <a:spcBef>
                <a:spcPts val="103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b="1" spc="105">
                <a:solidFill>
                  <a:srgbClr val="000000"/>
                </a:solidFill>
                <a:latin typeface="Tahoma" panose="02020603050405020304" pitchFamily="2"/>
              </a:rPr>
              <a:t>Salary rates se računaju na osnovu tipova poslova na projektu, a ne </a:t>
            </a:r>
          </a:p>
          <a:p>
            <a:pPr marL="228600" marR="0" indent="0" algn="just">
              <a:lnSpc>
                <a:spcPts val="2400"/>
              </a:lnSpc>
              <a:spcBef>
                <a:spcPts val="435"/>
              </a:spcBef>
              <a:spcAft>
                <a:spcPts val="0"/>
              </a:spcAft>
            </a:pPr>
            <a:r>
              <a:rPr lang="en-US" sz="2000" b="1" spc="100">
                <a:solidFill>
                  <a:srgbClr val="000000"/>
                </a:solidFill>
                <a:latin typeface="Tahoma" panose="02020603050405020304" pitchFamily="2"/>
              </a:rPr>
              <a:t>na osnovu statusa zaposlenog. </a:t>
            </a:r>
          </a:p>
          <a:p>
            <a:pPr marL="320040" marR="0" indent="0" algn="just">
              <a:lnSpc>
                <a:spcPts val="2400"/>
              </a:lnSpc>
              <a:spcBef>
                <a:spcPts val="1025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b="1" spc="114">
                <a:solidFill>
                  <a:srgbClr val="000000"/>
                </a:solidFill>
                <a:latin typeface="Tahoma" panose="02020603050405020304" pitchFamily="2"/>
              </a:rPr>
              <a:t>Ve6a salary rate od propisane može se primenitu samo ako </a:t>
            </a:r>
          </a:p>
          <a:p>
            <a:pPr marL="228600" marR="0" indent="0" algn="just">
              <a:lnSpc>
                <a:spcPts val="2400"/>
              </a:lnSpc>
              <a:spcBef>
                <a:spcPts val="460"/>
              </a:spcBef>
              <a:spcAft>
                <a:spcPts val="0"/>
              </a:spcAft>
            </a:pPr>
            <a:r>
              <a:rPr lang="en-US" sz="2000" b="1" spc="95">
                <a:solidFill>
                  <a:srgbClr val="000000"/>
                </a:solidFill>
                <a:latin typeface="Tahoma" panose="02020603050405020304" pitchFamily="2"/>
              </a:rPr>
              <a:t>konkretna osoba za isti posao na instituciji prima ve6u zaradu </a:t>
            </a:r>
          </a:p>
          <a:p>
            <a:pPr marL="228600" marR="0" indent="0" algn="just">
              <a:lnSpc>
                <a:spcPts val="2400"/>
              </a:lnSpc>
              <a:spcBef>
                <a:spcPts val="460"/>
              </a:spcBef>
              <a:spcAft>
                <a:spcPts val="70"/>
              </a:spcAft>
            </a:pPr>
            <a:r>
              <a:rPr lang="en-US" sz="2000" b="1" spc="110">
                <a:solidFill>
                  <a:srgbClr val="000000"/>
                </a:solidFill>
                <a:latin typeface="Tahoma" panose="02020603050405020304" pitchFamily="2"/>
              </a:rPr>
              <a:t>(preporučuje se traženje prethodne dozvole EACEA). </a:t>
            </a:r>
          </a:p>
        </p:txBody>
      </p:sp>
    </p:spTree>
    <p:extLst>
      <p:ext uri="{BB962C8B-B14F-4D97-AF65-F5344CB8AC3E}">
        <p14:creationId xmlns:p14="http://schemas.microsoft.com/office/powerpoint/2010/main" val="8690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170815" y="1690370"/>
            <a:ext cx="6019800" cy="4494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3670" rIns="0" bIns="0" anchor="t">
            <a:normAutofit fontScale="95000"/>
          </a:bodyPr>
          <a:lstStyle/>
          <a:p>
            <a:pPr marL="228600" marR="0" indent="320040" algn="l">
              <a:lnSpc>
                <a:spcPts val="31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35">
                <a:solidFill>
                  <a:srgbClr val="000000"/>
                </a:solidFill>
                <a:latin typeface="Tahoma" panose="02020603050405020304" pitchFamily="2"/>
              </a:rPr>
              <a:t>Za pravdanje pred EACEA potrebno je: </a:t>
            </a:r>
          </a:p>
          <a:p>
            <a:pPr marL="640080" marR="0" indent="0" algn="l">
              <a:lnSpc>
                <a:spcPts val="2800"/>
              </a:lnSpc>
              <a:spcBef>
                <a:spcPts val="850"/>
              </a:spcBef>
              <a:spcAft>
                <a:spcPts val="0"/>
              </a:spcAft>
            </a:pPr>
            <a:r>
              <a:rPr lang="en-US" sz="2650" spc="7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00" spc="75">
                <a:solidFill>
                  <a:srgbClr val="000000"/>
                </a:solidFill>
                <a:latin typeface="Tahoma" panose="02020603050405020304" pitchFamily="2"/>
              </a:rPr>
              <a:t>U slučaju isplate honorara: </a:t>
            </a:r>
          </a:p>
          <a:p>
            <a:pPr marL="1143000" marR="0" indent="228600" algn="l">
              <a:lnSpc>
                <a:spcPts val="2100"/>
              </a:lnSpc>
              <a:spcBef>
                <a:spcPts val="59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10">
                <a:solidFill>
                  <a:srgbClr val="000000"/>
                </a:solidFill>
                <a:latin typeface="Tahoma" panose="02020603050405020304" pitchFamily="2"/>
              </a:rPr>
              <a:t>Convention for Staff </a:t>
            </a:r>
          </a:p>
          <a:p>
            <a:pPr marL="1143000" marR="0" indent="228600" algn="l">
              <a:lnSpc>
                <a:spcPts val="21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10">
                <a:solidFill>
                  <a:srgbClr val="000000"/>
                </a:solidFill>
                <a:latin typeface="Tahoma" panose="02020603050405020304" pitchFamily="2"/>
              </a:rPr>
              <a:t>Time-sheet </a:t>
            </a:r>
          </a:p>
          <a:p>
            <a:pPr marL="1143000" marR="0" indent="228600" algn="l">
              <a:lnSpc>
                <a:spcPts val="21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20">
                <a:solidFill>
                  <a:srgbClr val="000000"/>
                </a:solidFill>
                <a:latin typeface="Tahoma" panose="02020603050405020304" pitchFamily="2"/>
              </a:rPr>
              <a:t>Institucionalna politika </a:t>
            </a:r>
          </a:p>
          <a:p>
            <a:pPr marL="640080" marR="0" indent="0" algn="l">
              <a:lnSpc>
                <a:spcPts val="2800"/>
              </a:lnSpc>
              <a:spcBef>
                <a:spcPts val="775"/>
              </a:spcBef>
              <a:spcAft>
                <a:spcPts val="0"/>
              </a:spcAft>
            </a:pPr>
            <a:r>
              <a:rPr lang="en-US" sz="2650" spc="5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00" spc="55">
                <a:solidFill>
                  <a:srgbClr val="000000"/>
                </a:solidFill>
                <a:latin typeface="Tahoma" panose="02020603050405020304" pitchFamily="2"/>
              </a:rPr>
              <a:t>Isplata kroz zaradu: </a:t>
            </a:r>
          </a:p>
          <a:p>
            <a:pPr marL="1143000" marR="0" indent="228600" algn="l">
              <a:lnSpc>
                <a:spcPts val="2100"/>
              </a:lnSpc>
              <a:spcBef>
                <a:spcPts val="59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10">
                <a:solidFill>
                  <a:srgbClr val="000000"/>
                </a:solidFill>
                <a:latin typeface="Tahoma" panose="02020603050405020304" pitchFamily="2"/>
              </a:rPr>
              <a:t>Convention for Staff </a:t>
            </a:r>
          </a:p>
          <a:p>
            <a:pPr marL="1143000" marR="0" indent="228600" algn="l">
              <a:lnSpc>
                <a:spcPts val="21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10">
                <a:solidFill>
                  <a:srgbClr val="000000"/>
                </a:solidFill>
                <a:latin typeface="Tahoma" panose="02020603050405020304" pitchFamily="2"/>
              </a:rPr>
              <a:t>Time-sheet </a:t>
            </a:r>
          </a:p>
          <a:p>
            <a:pPr marL="1143000" marR="0" indent="228600" algn="l">
              <a:lnSpc>
                <a:spcPts val="21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20">
                <a:solidFill>
                  <a:srgbClr val="000000"/>
                </a:solidFill>
                <a:latin typeface="Tahoma" panose="02020603050405020304" pitchFamily="2"/>
              </a:rPr>
              <a:t>Institucionalna politika </a:t>
            </a:r>
          </a:p>
          <a:p>
            <a:pPr marL="640080" marR="0" indent="0" algn="l">
              <a:lnSpc>
                <a:spcPts val="2800"/>
              </a:lnSpc>
              <a:spcBef>
                <a:spcPts val="775"/>
              </a:spcBef>
              <a:spcAft>
                <a:spcPts val="0"/>
              </a:spcAft>
            </a:pPr>
            <a:r>
              <a:rPr lang="en-US" sz="2650" spc="6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00" spc="60">
                <a:solidFill>
                  <a:srgbClr val="000000"/>
                </a:solidFill>
                <a:latin typeface="Tahoma" panose="02020603050405020304" pitchFamily="2"/>
              </a:rPr>
              <a:t>Za veću salary rate </a:t>
            </a:r>
          </a:p>
          <a:p>
            <a:pPr marL="1143000" marR="0" indent="228600" algn="l">
              <a:lnSpc>
                <a:spcPts val="2100"/>
              </a:lnSpc>
              <a:spcBef>
                <a:spcPts val="620"/>
              </a:spcBef>
              <a:spcAft>
                <a:spcPts val="465"/>
              </a:spcAft>
              <a:buFont typeface="Symbol"/>
              <a:buChar char="·"/>
            </a:pPr>
            <a:r>
              <a:rPr lang="en-US" sz="1700" spc="-5">
                <a:solidFill>
                  <a:srgbClr val="000000"/>
                </a:solidFill>
                <a:latin typeface="Tahoma" panose="02020603050405020304" pitchFamily="2"/>
              </a:rPr>
              <a:t>+ Platni listić (payslip) </a:t>
            </a:r>
          </a:p>
        </p:txBody>
      </p:sp>
    </p:spTree>
    <p:extLst>
      <p:ext uri="{BB962C8B-B14F-4D97-AF65-F5344CB8AC3E}">
        <p14:creationId xmlns:p14="http://schemas.microsoft.com/office/powerpoint/2010/main" val="16496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170815" y="1184275"/>
            <a:ext cx="7175500" cy="5521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6845" rIns="0" bIns="0" anchor="t">
            <a:normAutofit fontScale="95000"/>
          </a:bodyPr>
          <a:lstStyle/>
          <a:p>
            <a:pPr marL="228600" marR="0" indent="320040" algn="l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Za pravdanje u reviziji potrebno je: </a:t>
            </a:r>
          </a:p>
          <a:p>
            <a:pPr marL="640080" marR="0" indent="0" algn="l">
              <a:lnSpc>
                <a:spcPts val="2800"/>
              </a:lnSpc>
              <a:spcBef>
                <a:spcPts val="845"/>
              </a:spcBef>
              <a:spcAft>
                <a:spcPts val="0"/>
              </a:spcAft>
            </a:pPr>
            <a:r>
              <a:rPr lang="en-US" sz="2650" spc="8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00" spc="80">
                <a:solidFill>
                  <a:srgbClr val="000000"/>
                </a:solidFill>
                <a:latin typeface="Tahoma" panose="02020603050405020304" pitchFamily="2"/>
              </a:rPr>
              <a:t>U slučaju isplate honorara: </a:t>
            </a:r>
          </a:p>
          <a:p>
            <a:pPr marL="1143000" marR="0" indent="228600" algn="l">
              <a:lnSpc>
                <a:spcPts val="2200"/>
              </a:lnSpc>
              <a:spcBef>
                <a:spcPts val="55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50">
                <a:solidFill>
                  <a:srgbClr val="000000"/>
                </a:solidFill>
                <a:latin typeface="Tahoma" panose="02020603050405020304" pitchFamily="2"/>
              </a:rPr>
              <a:t>Convention for Staff </a:t>
            </a:r>
          </a:p>
          <a:p>
            <a:pPr marL="1143000" marR="0" indent="228600" algn="l">
              <a:lnSpc>
                <a:spcPts val="2200"/>
              </a:lnSpc>
              <a:spcBef>
                <a:spcPts val="72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35">
                <a:solidFill>
                  <a:srgbClr val="000000"/>
                </a:solidFill>
                <a:latin typeface="Tahoma" panose="02020603050405020304" pitchFamily="2"/>
              </a:rPr>
              <a:t>Time Sheet </a:t>
            </a:r>
          </a:p>
          <a:p>
            <a:pPr marL="1143000" marR="0" indent="228600" algn="l">
              <a:lnSpc>
                <a:spcPts val="2200"/>
              </a:lnSpc>
              <a:spcBef>
                <a:spcPts val="72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45">
                <a:solidFill>
                  <a:srgbClr val="000000"/>
                </a:solidFill>
                <a:latin typeface="Tahoma" panose="02020603050405020304" pitchFamily="2"/>
              </a:rPr>
              <a:t>Ugovor </a:t>
            </a:r>
          </a:p>
          <a:p>
            <a:pPr marL="1143000" marR="0" indent="228600" algn="l">
              <a:lnSpc>
                <a:spcPts val="2200"/>
              </a:lnSpc>
              <a:spcBef>
                <a:spcPts val="71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40">
                <a:solidFill>
                  <a:srgbClr val="000000"/>
                </a:solidFill>
                <a:latin typeface="Tahoma" panose="02020603050405020304" pitchFamily="2"/>
              </a:rPr>
              <a:t>Rekapitulcaija </a:t>
            </a:r>
          </a:p>
          <a:p>
            <a:pPr marL="1143000" marR="0" indent="228600" algn="l">
              <a:lnSpc>
                <a:spcPts val="2200"/>
              </a:lnSpc>
              <a:spcBef>
                <a:spcPts val="71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40">
                <a:solidFill>
                  <a:srgbClr val="000000"/>
                </a:solidFill>
                <a:latin typeface="Tahoma" panose="02020603050405020304" pitchFamily="2"/>
              </a:rPr>
              <a:t>OPJ obrazac (ili ekvivalentna e-potvrda) </a:t>
            </a:r>
          </a:p>
          <a:p>
            <a:pPr marL="1143000" marR="0" indent="228600" algn="l">
              <a:lnSpc>
                <a:spcPts val="2200"/>
              </a:lnSpc>
              <a:spcBef>
                <a:spcPts val="71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20">
                <a:solidFill>
                  <a:srgbClr val="000000"/>
                </a:solidFill>
                <a:latin typeface="Tahoma" panose="02020603050405020304" pitchFamily="2"/>
              </a:rPr>
              <a:t>Izvod iz banke za neto honorar, ali i za poreze i doprinose </a:t>
            </a:r>
          </a:p>
          <a:p>
            <a:pPr marL="640080" marR="0" indent="0" algn="l">
              <a:lnSpc>
                <a:spcPts val="2800"/>
              </a:lnSpc>
              <a:spcBef>
                <a:spcPts val="775"/>
              </a:spcBef>
              <a:spcAft>
                <a:spcPts val="0"/>
              </a:spcAft>
            </a:pPr>
            <a:r>
              <a:rPr lang="en-US" sz="2650" spc="6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00" spc="60">
                <a:solidFill>
                  <a:srgbClr val="000000"/>
                </a:solidFill>
                <a:latin typeface="Tahoma" panose="02020603050405020304" pitchFamily="2"/>
              </a:rPr>
              <a:t>Isplata kroz zaradu: </a:t>
            </a:r>
          </a:p>
          <a:p>
            <a:pPr marL="1143000" marR="0" indent="228600" algn="l">
              <a:lnSpc>
                <a:spcPts val="2200"/>
              </a:lnSpc>
              <a:spcBef>
                <a:spcPts val="55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35">
                <a:solidFill>
                  <a:srgbClr val="000000"/>
                </a:solidFill>
                <a:latin typeface="Tahoma" panose="02020603050405020304" pitchFamily="2"/>
              </a:rPr>
              <a:t>Convention for Staff; odluka ustanove koja važi za sve </a:t>
            </a:r>
          </a:p>
          <a:p>
            <a:pPr marL="1143000" marR="0" indent="228600" algn="l">
              <a:lnSpc>
                <a:spcPts val="2200"/>
              </a:lnSpc>
              <a:spcBef>
                <a:spcPts val="71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35">
                <a:solidFill>
                  <a:srgbClr val="000000"/>
                </a:solidFill>
                <a:latin typeface="Tahoma" panose="02020603050405020304" pitchFamily="2"/>
              </a:rPr>
              <a:t>Time Sheet </a:t>
            </a:r>
          </a:p>
          <a:p>
            <a:pPr marL="1143000" marR="0" indent="228600" algn="l">
              <a:lnSpc>
                <a:spcPts val="2200"/>
              </a:lnSpc>
              <a:spcBef>
                <a:spcPts val="72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40">
                <a:solidFill>
                  <a:srgbClr val="000000"/>
                </a:solidFill>
                <a:latin typeface="Tahoma" panose="02020603050405020304" pitchFamily="2"/>
              </a:rPr>
              <a:t>Platni listić </a:t>
            </a:r>
          </a:p>
          <a:p>
            <a:pPr marL="1143000" marR="0" indent="228600" algn="l">
              <a:lnSpc>
                <a:spcPts val="2200"/>
              </a:lnSpc>
              <a:spcBef>
                <a:spcPts val="72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40">
                <a:solidFill>
                  <a:srgbClr val="000000"/>
                </a:solidFill>
                <a:latin typeface="Tahoma" panose="02020603050405020304" pitchFamily="2"/>
              </a:rPr>
              <a:t>OPJ (ili PPP) obrazac (ili ekvivalentna e-potvrda) </a:t>
            </a:r>
          </a:p>
          <a:p>
            <a:pPr marL="1143000" marR="0" indent="228600" algn="l">
              <a:lnSpc>
                <a:spcPts val="2200"/>
              </a:lnSpc>
              <a:spcBef>
                <a:spcPts val="715"/>
              </a:spcBef>
              <a:spcAft>
                <a:spcPts val="505"/>
              </a:spcAft>
              <a:buFont typeface="Symbol"/>
              <a:buChar char="·"/>
            </a:pPr>
            <a:r>
              <a:rPr lang="en-US" sz="1700" spc="45">
                <a:solidFill>
                  <a:srgbClr val="000000"/>
                </a:solidFill>
                <a:latin typeface="Tahoma" panose="02020603050405020304" pitchFamily="2"/>
              </a:rPr>
              <a:t>Izvod iz banke za neto zarade (poreza i doprinosa) </a:t>
            </a:r>
          </a:p>
        </p:txBody>
      </p:sp>
    </p:spTree>
    <p:extLst>
      <p:ext uri="{BB962C8B-B14F-4D97-AF65-F5344CB8AC3E}">
        <p14:creationId xmlns:p14="http://schemas.microsoft.com/office/powerpoint/2010/main" val="619704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170815" y="1327150"/>
            <a:ext cx="8293100" cy="37909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4305" rIns="0" bIns="0" anchor="t"/>
          <a:lstStyle/>
          <a:p>
            <a:pPr marL="228600" marR="0" indent="365760" algn="just">
              <a:lnSpc>
                <a:spcPts val="31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30">
                <a:solidFill>
                  <a:srgbClr val="000000"/>
                </a:solidFill>
                <a:latin typeface="Tahoma" panose="02020603050405020304" pitchFamily="2"/>
              </a:rPr>
              <a:t>Vezano za Staff costs revizor još proverava: </a:t>
            </a:r>
          </a:p>
          <a:p>
            <a:pPr marL="228600" marR="0" indent="365760" algn="just">
              <a:lnSpc>
                <a:spcPts val="3100"/>
              </a:lnSpc>
              <a:spcBef>
                <a:spcPts val="975"/>
              </a:spcBef>
              <a:spcAft>
                <a:spcPts val="0"/>
              </a:spcAft>
              <a:buFont typeface="Tahoma"/>
              <a:buAutoNum type="arabicPeriod"/>
            </a:pP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status zaposlenog i uslove njegovog zaposlenja-</a:t>
            </a:r>
          </a:p>
          <a:p>
            <a:pPr marL="59436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proverava ugovor ili payslip-ove </a:t>
            </a:r>
          </a:p>
          <a:p>
            <a:pPr marL="228600" marR="0" indent="365760" algn="just">
              <a:lnSpc>
                <a:spcPts val="3000"/>
              </a:lnSpc>
              <a:spcBef>
                <a:spcPts val="995"/>
              </a:spcBef>
              <a:spcAft>
                <a:spcPts val="0"/>
              </a:spcAft>
              <a:buFont typeface="Tahoma"/>
              <a:buAutoNum type="arabicPeriod"/>
            </a:pPr>
            <a:r>
              <a:rPr lang="en-US" sz="2400" spc="65">
                <a:solidFill>
                  <a:srgbClr val="000000"/>
                </a:solidFill>
                <a:latin typeface="Tahoma" panose="02020603050405020304" pitchFamily="2"/>
              </a:rPr>
              <a:t>proverava da li postoje autorizovani i potpisani time </a:t>
            </a:r>
          </a:p>
          <a:p>
            <a:pPr marL="59436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45">
                <a:solidFill>
                  <a:srgbClr val="000000"/>
                </a:solidFill>
                <a:latin typeface="Tahoma" panose="02020603050405020304" pitchFamily="2"/>
              </a:rPr>
              <a:t>sheet-ovi za zaposlene </a:t>
            </a:r>
          </a:p>
          <a:p>
            <a:pPr marL="228600" marR="0" indent="365760" algn="just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Font typeface="Tahoma"/>
              <a:buAutoNum type="arabicPeriod"/>
            </a:pPr>
            <a:r>
              <a:rPr lang="en-US" sz="2400" spc="40">
                <a:solidFill>
                  <a:srgbClr val="000000"/>
                </a:solidFill>
                <a:latin typeface="Tahoma" panose="02020603050405020304" pitchFamily="2"/>
              </a:rPr>
              <a:t>proverava daily rate za zaposlene kako se ne bi </a:t>
            </a:r>
          </a:p>
          <a:p>
            <a:pPr marL="59436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40">
                <a:solidFill>
                  <a:srgbClr val="000000"/>
                </a:solidFill>
                <a:latin typeface="Tahoma" panose="02020603050405020304" pitchFamily="2"/>
              </a:rPr>
              <a:t>razlikovali od dozvoljenih po pravilima EACA (uzima se </a:t>
            </a:r>
          </a:p>
          <a:p>
            <a:pPr marL="59436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30">
                <a:solidFill>
                  <a:srgbClr val="000000"/>
                </a:solidFill>
                <a:latin typeface="Tahoma" panose="02020603050405020304" pitchFamily="2"/>
              </a:rPr>
              <a:t>sa sve porezima i doprinosima, tzv. Bruto II) </a:t>
            </a:r>
          </a:p>
        </p:txBody>
      </p:sp>
    </p:spTree>
    <p:extLst>
      <p:ext uri="{BB962C8B-B14F-4D97-AF65-F5344CB8AC3E}">
        <p14:creationId xmlns:p14="http://schemas.microsoft.com/office/powerpoint/2010/main" val="2677345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Placeholder 60"/>
          <p:cNvSpPr>
            <a:spLocks noGrp="1"/>
          </p:cNvSpPr>
          <p:nvPr>
            <p:ph type="body" idx="10"/>
          </p:nvPr>
        </p:nvSpPr>
        <p:spPr>
          <a:xfrm>
            <a:off x="106045" y="777240"/>
            <a:ext cx="8509000" cy="45440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500"/>
              </a:lnSpc>
              <a:spcAft>
                <a:spcPts val="0"/>
              </a:spcAft>
            </a:pPr>
            <a:r>
              <a:rPr lang="en-US" sz="3050" spc="45">
                <a:solidFill>
                  <a:srgbClr val="000000"/>
                </a:solidFill>
                <a:latin typeface="Tahoma" panose="02020603050405020304" pitchFamily="2"/>
              </a:rPr>
              <a:t>Travel costs i costs of stay </a:t>
            </a:r>
          </a:p>
          <a:p>
            <a:pPr marL="320040" marR="0" indent="320040" algn="l">
              <a:lnSpc>
                <a:spcPts val="2900"/>
              </a:lnSpc>
              <a:spcBef>
                <a:spcPts val="276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45">
                <a:solidFill>
                  <a:srgbClr val="000000"/>
                </a:solidFill>
                <a:latin typeface="Tahoma" panose="02020603050405020304" pitchFamily="2"/>
              </a:rPr>
              <a:t>Za pravdanje pred EACEA je potrebno: </a:t>
            </a:r>
          </a:p>
          <a:p>
            <a:pPr marL="1188720" marR="0" indent="228600" algn="l">
              <a:lnSpc>
                <a:spcPts val="2600"/>
              </a:lnSpc>
              <a:spcBef>
                <a:spcPts val="4905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10">
                <a:solidFill>
                  <a:srgbClr val="000000"/>
                </a:solidFill>
                <a:latin typeface="Tahoma" panose="02020603050405020304" pitchFamily="2"/>
              </a:rPr>
              <a:t>IMR </a:t>
            </a:r>
          </a:p>
          <a:p>
            <a:pPr marL="1188720" marR="0" indent="228600" algn="l">
              <a:lnSpc>
                <a:spcPts val="2900"/>
              </a:lnSpc>
              <a:spcBef>
                <a:spcPts val="610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0">
                <a:solidFill>
                  <a:srgbClr val="000000"/>
                </a:solidFill>
                <a:latin typeface="Tahoma" panose="02020603050405020304" pitchFamily="2"/>
              </a:rPr>
              <a:t>Fakture za prevoz </a:t>
            </a:r>
          </a:p>
          <a:p>
            <a:pPr marL="1188720" marR="0" indent="228600" algn="l">
              <a:lnSpc>
                <a:spcPts val="2600"/>
              </a:lnSpc>
              <a:spcBef>
                <a:spcPts val="850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5">
                <a:solidFill>
                  <a:srgbClr val="000000"/>
                </a:solidFill>
                <a:latin typeface="Tahoma" panose="02020603050405020304" pitchFamily="2"/>
              </a:rPr>
              <a:t>Boarding pass-ovi, autobuske, vozne karte... </a:t>
            </a:r>
          </a:p>
          <a:p>
            <a:pPr marL="1188720" marR="0" indent="228600" algn="l">
              <a:lnSpc>
                <a:spcPts val="2600"/>
              </a:lnSpc>
              <a:spcBef>
                <a:spcPts val="850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15">
                <a:solidFill>
                  <a:srgbClr val="000000"/>
                </a:solidFill>
                <a:latin typeface="Tahoma" panose="02020603050405020304" pitchFamily="2"/>
              </a:rPr>
              <a:t>U slučaju putovana sopstvenim vozilom (ili vozilom </a:t>
            </a:r>
          </a:p>
          <a:p>
            <a:pPr marL="1417320" marR="0" indent="0" algn="l">
              <a:lnSpc>
                <a:spcPts val="2600"/>
              </a:lnSpc>
              <a:spcBef>
                <a:spcPts val="285"/>
              </a:spcBef>
              <a:spcAft>
                <a:spcPts val="0"/>
              </a:spcAft>
            </a:pPr>
            <a:r>
              <a:rPr lang="en-US" sz="2050" spc="15">
                <a:solidFill>
                  <a:srgbClr val="000000"/>
                </a:solidFill>
                <a:latin typeface="Tahoma" panose="02020603050405020304" pitchFamily="2"/>
              </a:rPr>
              <a:t>institucije) kopija internog dokumenta o načinu obračuna </a:t>
            </a:r>
          </a:p>
          <a:p>
            <a:pPr marL="1417320" marR="0" indent="0" algn="l">
              <a:lnSpc>
                <a:spcPts val="2600"/>
              </a:lnSpc>
              <a:spcBef>
                <a:spcPts val="285"/>
              </a:spcBef>
              <a:spcAft>
                <a:spcPts val="0"/>
              </a:spcAft>
            </a:pPr>
            <a:r>
              <a:rPr lang="en-US" sz="2050" spc="10">
                <a:solidFill>
                  <a:srgbClr val="000000"/>
                </a:solidFill>
                <a:latin typeface="Tahoma" panose="02020603050405020304" pitchFamily="2"/>
              </a:rPr>
              <a:t>putnih troškova po kilometru, koji ne sme prelaziti 0,22 </a:t>
            </a:r>
          </a:p>
          <a:p>
            <a:pPr marL="1417320" marR="0" indent="0" algn="l">
              <a:lnSpc>
                <a:spcPts val="2600"/>
              </a:lnSpc>
              <a:spcBef>
                <a:spcPts val="285"/>
              </a:spcBef>
              <a:spcAft>
                <a:spcPts val="0"/>
              </a:spcAft>
            </a:pPr>
            <a:r>
              <a:rPr lang="en-US" sz="2050" spc="-10">
                <a:solidFill>
                  <a:srgbClr val="000000"/>
                </a:solidFill>
                <a:latin typeface="Tahoma" panose="02020603050405020304" pitchFamily="2"/>
              </a:rPr>
              <a:t>evra po km. </a:t>
            </a:r>
          </a:p>
        </p:txBody>
      </p:sp>
    </p:spTree>
    <p:extLst>
      <p:ext uri="{BB962C8B-B14F-4D97-AF65-F5344CB8AC3E}">
        <p14:creationId xmlns:p14="http://schemas.microsoft.com/office/powerpoint/2010/main" val="529939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 Placeholder 77"/>
          <p:cNvSpPr>
            <a:spLocks noGrp="1"/>
          </p:cNvSpPr>
          <p:nvPr>
            <p:ph type="body" idx="10"/>
          </p:nvPr>
        </p:nvSpPr>
        <p:spPr>
          <a:xfrm>
            <a:off x="75565" y="777240"/>
            <a:ext cx="8509000" cy="44043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ctr">
              <a:lnSpc>
                <a:spcPts val="3500"/>
              </a:lnSpc>
              <a:spcAft>
                <a:spcPts val="0"/>
              </a:spcAft>
            </a:pPr>
            <a:r>
              <a:rPr lang="en-US" sz="3050" spc="45">
                <a:solidFill>
                  <a:srgbClr val="000000"/>
                </a:solidFill>
                <a:latin typeface="Tahoma" panose="02020603050405020304" pitchFamily="2"/>
              </a:rPr>
              <a:t>Travel costs i costs of stay </a:t>
            </a:r>
          </a:p>
          <a:p>
            <a:pPr marL="320040" marR="0" indent="320040" algn="l">
              <a:lnSpc>
                <a:spcPts val="2900"/>
              </a:lnSpc>
              <a:spcBef>
                <a:spcPts val="2195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spc="60">
                <a:solidFill>
                  <a:srgbClr val="000000"/>
                </a:solidFill>
                <a:latin typeface="Tahoma" panose="02020603050405020304" pitchFamily="2"/>
              </a:rPr>
              <a:t>Vezano za travel costs i costs of stay revizor proverava: </a:t>
            </a:r>
          </a:p>
          <a:p>
            <a:pPr marL="731520" marR="0" indent="0" algn="l">
              <a:lnSpc>
                <a:spcPts val="2900"/>
              </a:lnSpc>
              <a:spcBef>
                <a:spcPts val="4270"/>
              </a:spcBef>
              <a:spcAft>
                <a:spcPts val="0"/>
              </a:spcAft>
            </a:pPr>
            <a:r>
              <a:rPr lang="en-US" sz="2650" spc="2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25">
                <a:solidFill>
                  <a:srgbClr val="000000"/>
                </a:solidFill>
                <a:latin typeface="Tahoma" panose="02020603050405020304" pitchFamily="2"/>
              </a:rPr>
              <a:t>da li postoje fakture od treće strane, </a:t>
            </a:r>
          </a:p>
          <a:p>
            <a:pPr marL="731520" marR="0" indent="0" algn="l">
              <a:lnSpc>
                <a:spcPts val="2900"/>
              </a:lnSpc>
              <a:spcBef>
                <a:spcPts val="575"/>
              </a:spcBef>
              <a:spcAft>
                <a:spcPts val="0"/>
              </a:spcAft>
            </a:pPr>
            <a:r>
              <a:rPr lang="en-US" sz="2650" spc="2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20">
                <a:solidFill>
                  <a:srgbClr val="000000"/>
                </a:solidFill>
                <a:latin typeface="Tahoma" panose="02020603050405020304" pitchFamily="2"/>
              </a:rPr>
              <a:t>da li postoje boarding passovi sa imenima i datumima, </a:t>
            </a:r>
          </a:p>
          <a:p>
            <a:pPr marL="1051560" marR="0" indent="0" algn="l">
              <a:lnSpc>
                <a:spcPts val="2600"/>
              </a:lnSpc>
              <a:spcBef>
                <a:spcPts val="70"/>
              </a:spcBef>
              <a:spcAft>
                <a:spcPts val="0"/>
              </a:spcAft>
            </a:pPr>
            <a:r>
              <a:rPr lang="en-US" sz="2050" spc="10">
                <a:solidFill>
                  <a:srgbClr val="000000"/>
                </a:solidFill>
                <a:latin typeface="Tahoma" panose="02020603050405020304" pitchFamily="2"/>
              </a:rPr>
              <a:t>autobuske, vozne karte sa datumima </a:t>
            </a:r>
          </a:p>
          <a:p>
            <a:pPr marL="731520" marR="0" indent="0" algn="l">
              <a:lnSpc>
                <a:spcPts val="2900"/>
              </a:lnSpc>
              <a:spcBef>
                <a:spcPts val="790"/>
              </a:spcBef>
              <a:spcAft>
                <a:spcPts val="0"/>
              </a:spcAft>
            </a:pPr>
            <a:r>
              <a:rPr lang="en-US" sz="2650" spc="1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10">
                <a:solidFill>
                  <a:srgbClr val="000000"/>
                </a:solidFill>
                <a:latin typeface="Tahoma" panose="02020603050405020304" pitchFamily="2"/>
              </a:rPr>
              <a:t>izvodi gde se vidi da su plaćene fakture i/ili da je novac </a:t>
            </a:r>
          </a:p>
          <a:p>
            <a:pPr marL="105156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50" spc="0">
                <a:solidFill>
                  <a:srgbClr val="000000"/>
                </a:solidFill>
                <a:latin typeface="Tahoma" panose="02020603050405020304" pitchFamily="2"/>
              </a:rPr>
              <a:t>isplaćen osobi koja je putovala. </a:t>
            </a:r>
          </a:p>
          <a:p>
            <a:pPr marL="731520" marR="0" indent="0" algn="l">
              <a:lnSpc>
                <a:spcPts val="2900"/>
              </a:lnSpc>
              <a:spcBef>
                <a:spcPts val="765"/>
              </a:spcBef>
              <a:spcAft>
                <a:spcPts val="0"/>
              </a:spcAft>
            </a:pPr>
            <a:r>
              <a:rPr lang="en-US" sz="2650" spc="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0">
                <a:solidFill>
                  <a:srgbClr val="000000"/>
                </a:solidFill>
                <a:latin typeface="Tahoma" panose="02020603050405020304" pitchFamily="2"/>
              </a:rPr>
              <a:t>Takodje proverava i da cost of stay ne prelazi daily rate </a:t>
            </a:r>
          </a:p>
          <a:p>
            <a:pPr marL="1051560" marR="0" indent="0" algn="l">
              <a:lnSpc>
                <a:spcPts val="2700"/>
              </a:lnSpc>
              <a:spcBef>
                <a:spcPts val="0"/>
              </a:spcBef>
              <a:spcAft>
                <a:spcPts val="45"/>
              </a:spcAft>
            </a:pPr>
            <a:r>
              <a:rPr lang="en-US" sz="2050" spc="15">
                <a:solidFill>
                  <a:srgbClr val="000000"/>
                </a:solidFill>
                <a:latin typeface="Tahoma" panose="02020603050405020304" pitchFamily="2"/>
              </a:rPr>
              <a:t>dozvoljen pravilima EACEA </a:t>
            </a:r>
          </a:p>
        </p:txBody>
      </p:sp>
    </p:spTree>
    <p:extLst>
      <p:ext uri="{BB962C8B-B14F-4D97-AF65-F5344CB8AC3E}">
        <p14:creationId xmlns:p14="http://schemas.microsoft.com/office/powerpoint/2010/main" val="3780621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 Placeholder 84"/>
          <p:cNvSpPr>
            <a:spLocks noGrp="1"/>
          </p:cNvSpPr>
          <p:nvPr>
            <p:ph type="body" idx="10"/>
          </p:nvPr>
        </p:nvSpPr>
        <p:spPr>
          <a:xfrm>
            <a:off x="170180" y="1136650"/>
            <a:ext cx="8509000" cy="5530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8580" rIns="0" bIns="0" anchor="t">
            <a:normAutofit fontScale="85000"/>
          </a:bodyPr>
          <a:lstStyle/>
          <a:p>
            <a:pPr marL="182880" marR="0" indent="320040" algn="just">
              <a:lnSpc>
                <a:spcPts val="2600"/>
              </a:lnSpc>
              <a:spcAft>
                <a:spcPts val="0"/>
              </a:spcAft>
              <a:buFont typeface="Symbol"/>
              <a:buChar char="·"/>
            </a:pPr>
            <a:r>
              <a:rPr lang="en-US" sz="2050" spc="5">
                <a:solidFill>
                  <a:srgbClr val="000000"/>
                </a:solidFill>
                <a:latin typeface="Tahoma" panose="02020603050405020304" pitchFamily="2"/>
              </a:rPr>
              <a:t>Maksimalno 30 % direktnih troškova. </a:t>
            </a:r>
          </a:p>
          <a:p>
            <a:pPr marL="182880" marR="0" indent="320040" algn="just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5">
                <a:solidFill>
                  <a:srgbClr val="000000"/>
                </a:solidFill>
                <a:latin typeface="Tahoma" panose="02020603050405020304" pitchFamily="2"/>
              </a:rPr>
              <a:t>U opremu može spadati: (e-)knjige i časopisi, faks i fotokopir </a:t>
            </a:r>
          </a:p>
          <a:p>
            <a:pPr marL="50292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50" spc="5">
                <a:solidFill>
                  <a:srgbClr val="000000"/>
                </a:solidFill>
                <a:latin typeface="Tahoma" panose="02020603050405020304" pitchFamily="2"/>
              </a:rPr>
              <a:t>mašine, račnari i periferije, softver, mašine i oprema za nastavu, </a:t>
            </a:r>
          </a:p>
          <a:p>
            <a:pPr marL="50292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50" spc="20">
                <a:solidFill>
                  <a:srgbClr val="000000"/>
                </a:solidFill>
                <a:latin typeface="Tahoma" panose="02020603050405020304" pitchFamily="2"/>
              </a:rPr>
              <a:t>video projektori i prezenteri, televizori, instalacija interneta, </a:t>
            </a:r>
          </a:p>
          <a:p>
            <a:pPr marL="50292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50" spc="5">
                <a:solidFill>
                  <a:srgbClr val="000000"/>
                </a:solidFill>
                <a:latin typeface="Tahoma" panose="02020603050405020304" pitchFamily="2"/>
              </a:rPr>
              <a:t>pristup on-line bazama knjiga i časopisa, održavanje, osiguranje, </a:t>
            </a:r>
          </a:p>
          <a:p>
            <a:pPr marL="50292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50" spc="20">
                <a:solidFill>
                  <a:srgbClr val="000000"/>
                </a:solidFill>
                <a:latin typeface="Tahoma" panose="02020603050405020304" pitchFamily="2"/>
              </a:rPr>
              <a:t>transport i instalacioni troškovi opreme. </a:t>
            </a:r>
          </a:p>
          <a:p>
            <a:pPr marL="182880" marR="0" indent="320040" algn="just">
              <a:lnSpc>
                <a:spcPts val="2900"/>
              </a:lnSpc>
              <a:spcBef>
                <a:spcPts val="575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5">
                <a:solidFill>
                  <a:srgbClr val="000000"/>
                </a:solidFill>
                <a:latin typeface="Tahoma" panose="02020603050405020304" pitchFamily="2"/>
              </a:rPr>
              <a:t>Porezi, carine i takse nisu prihvatljivi troškovi. </a:t>
            </a:r>
          </a:p>
          <a:p>
            <a:pPr marL="182880" marR="0" indent="320040" algn="just">
              <a:lnSpc>
                <a:spcPts val="2600"/>
              </a:lnSpc>
              <a:spcBef>
                <a:spcPts val="850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10">
                <a:solidFill>
                  <a:srgbClr val="000000"/>
                </a:solidFill>
                <a:latin typeface="Tahoma" panose="02020603050405020304" pitchFamily="2"/>
              </a:rPr>
              <a:t>Za opremu preko 25.000 evra mora postojati dokumentacija o </a:t>
            </a:r>
          </a:p>
          <a:p>
            <a:pPr marL="502920" marR="0" indent="0" algn="just">
              <a:lnSpc>
                <a:spcPts val="2600"/>
              </a:lnSpc>
              <a:spcBef>
                <a:spcPts val="280"/>
              </a:spcBef>
              <a:spcAft>
                <a:spcPts val="0"/>
              </a:spcAft>
            </a:pPr>
            <a:r>
              <a:rPr lang="en-US" sz="2050" spc="10">
                <a:solidFill>
                  <a:srgbClr val="000000"/>
                </a:solidFill>
                <a:latin typeface="Tahoma" panose="02020603050405020304" pitchFamily="2"/>
              </a:rPr>
              <a:t>postupku nabavke i najmanje tri ponude. </a:t>
            </a:r>
          </a:p>
          <a:p>
            <a:pPr marL="182880" marR="0" indent="320040" algn="just">
              <a:lnSpc>
                <a:spcPts val="2600"/>
              </a:lnSpc>
              <a:spcBef>
                <a:spcPts val="845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-5">
                <a:solidFill>
                  <a:srgbClr val="000000"/>
                </a:solidFill>
                <a:latin typeface="Tahoma" panose="02020603050405020304" pitchFamily="2"/>
              </a:rPr>
              <a:t>Institucija ne sme deliti nabavke na više manjih kako bi izbegla da </a:t>
            </a:r>
          </a:p>
          <a:p>
            <a:pPr marL="502920" marR="0" indent="0" algn="just">
              <a:lnSpc>
                <a:spcPts val="2600"/>
              </a:lnSpc>
              <a:spcBef>
                <a:spcPts val="280"/>
              </a:spcBef>
              <a:spcAft>
                <a:spcPts val="0"/>
              </a:spcAft>
            </a:pPr>
            <a:r>
              <a:rPr lang="en-US" sz="2050" spc="5">
                <a:solidFill>
                  <a:srgbClr val="000000"/>
                </a:solidFill>
                <a:latin typeface="Tahoma" panose="02020603050405020304" pitchFamily="2"/>
              </a:rPr>
              <a:t>ima nabavku opreme preko 25.000 evra. </a:t>
            </a:r>
          </a:p>
          <a:p>
            <a:pPr marL="182880" marR="0" indent="320040" algn="just">
              <a:lnSpc>
                <a:spcPts val="2600"/>
              </a:lnSpc>
              <a:spcBef>
                <a:spcPts val="850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10">
                <a:solidFill>
                  <a:srgbClr val="000000"/>
                </a:solidFill>
                <a:latin typeface="Tahoma" panose="02020603050405020304" pitchFamily="2"/>
              </a:rPr>
              <a:t>Za opremu preko 5.000 evra mora postojati sertifikat o poreklu </a:t>
            </a:r>
          </a:p>
          <a:p>
            <a:pPr marL="502920" marR="0" indent="0" algn="just">
              <a:lnSpc>
                <a:spcPts val="2600"/>
              </a:lnSpc>
              <a:spcBef>
                <a:spcPts val="285"/>
              </a:spcBef>
              <a:spcAft>
                <a:spcPts val="0"/>
              </a:spcAft>
            </a:pPr>
            <a:r>
              <a:rPr lang="en-US" sz="2050" spc="10">
                <a:solidFill>
                  <a:srgbClr val="000000"/>
                </a:solidFill>
                <a:latin typeface="Tahoma" panose="02020603050405020304" pitchFamily="2"/>
              </a:rPr>
              <a:t>opreme (poreklo iz EU i partnerskih zemalja), za ostalu opremu </a:t>
            </a:r>
          </a:p>
          <a:p>
            <a:pPr marL="502920" marR="0" indent="0" algn="just">
              <a:lnSpc>
                <a:spcPts val="2600"/>
              </a:lnSpc>
              <a:spcBef>
                <a:spcPts val="285"/>
              </a:spcBef>
              <a:spcAft>
                <a:spcPts val="45"/>
              </a:spcAft>
            </a:pPr>
            <a:r>
              <a:rPr lang="en-US" sz="2050" spc="0">
                <a:solidFill>
                  <a:srgbClr val="000000"/>
                </a:solidFill>
                <a:latin typeface="Tahoma" panose="02020603050405020304" pitchFamily="2"/>
              </a:rPr>
              <a:t>bilo kakva potvrda o poreklu. (2013) </a:t>
            </a:r>
          </a:p>
        </p:txBody>
      </p:sp>
    </p:spTree>
    <p:extLst>
      <p:ext uri="{BB962C8B-B14F-4D97-AF65-F5344CB8AC3E}">
        <p14:creationId xmlns:p14="http://schemas.microsoft.com/office/powerpoint/2010/main" val="376000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 Placeholder 153"/>
          <p:cNvSpPr>
            <a:spLocks noGrp="1"/>
          </p:cNvSpPr>
          <p:nvPr>
            <p:ph type="body" idx="10"/>
          </p:nvPr>
        </p:nvSpPr>
        <p:spPr>
          <a:xfrm>
            <a:off x="3361690" y="2375535"/>
            <a:ext cx="4800600" cy="1764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80000"/>
          </a:bodyPr>
          <a:lstStyle/>
          <a:p>
            <a:pPr marL="0" marR="0" indent="0" algn="l">
              <a:lnSpc>
                <a:spcPts val="5500"/>
              </a:lnSpc>
              <a:spcAft>
                <a:spcPts val="8300"/>
              </a:spcAft>
            </a:pPr>
            <a:r>
              <a:rPr lang="en-US" sz="4550" b="1" spc="204">
                <a:solidFill>
                  <a:srgbClr val="000000"/>
                </a:solidFill>
                <a:latin typeface="Tahoma" panose="02020603050405020304" pitchFamily="2"/>
              </a:rPr>
              <a:t>Pitanja? </a:t>
            </a:r>
          </a:p>
        </p:txBody>
      </p:sp>
      <p:sp>
        <p:nvSpPr>
          <p:cNvPr id="155" name="Text Placeholder 154"/>
          <p:cNvSpPr>
            <a:spLocks noGrp="1"/>
          </p:cNvSpPr>
          <p:nvPr>
            <p:ph type="body" idx="10"/>
          </p:nvPr>
        </p:nvSpPr>
        <p:spPr>
          <a:xfrm>
            <a:off x="3361690" y="4140200"/>
            <a:ext cx="4800600" cy="14732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143000" marR="0" indent="0" algn="just">
              <a:lnSpc>
                <a:spcPts val="2500"/>
              </a:lnSpc>
              <a:spcAft>
                <a:spcPts val="0"/>
              </a:spcAft>
            </a:pPr>
            <a:r>
              <a:rPr lang="en-US" sz="2050" spc="25">
                <a:solidFill>
                  <a:srgbClr val="000000"/>
                </a:solidFill>
                <a:latin typeface="Tahoma" panose="02020603050405020304" pitchFamily="2"/>
              </a:rPr>
              <a:t>Ana Ilić </a:t>
            </a:r>
          </a:p>
          <a:p>
            <a:pPr marL="1143000" marR="0" indent="0" algn="just">
              <a:lnSpc>
                <a:spcPts val="2600"/>
              </a:lnSpc>
              <a:spcBef>
                <a:spcPts val="290"/>
              </a:spcBef>
              <a:spcAft>
                <a:spcPts val="0"/>
              </a:spcAft>
            </a:pPr>
            <a:r>
              <a:rPr lang="en-US" sz="2050" u="sng" spc="40">
                <a:solidFill>
                  <a:srgbClr val="0000FF"/>
                </a:solidFill>
                <a:latin typeface="Tahoma" panose="02020603050405020304" pitchFamily="2"/>
              </a:rPr>
              <a:t>ana.ilich@yahoo.com</a:t>
            </a:r>
            <a:r>
              <a:rPr lang="en-US" sz="2050" spc="40">
                <a:solidFill>
                  <a:srgbClr val="000000"/>
                </a:solidFill>
                <a:latin typeface="Tahoma" panose="02020603050405020304" pitchFamily="2"/>
              </a:rPr>
              <a:t>  </a:t>
            </a:r>
          </a:p>
          <a:p>
            <a:pPr marL="1143000" marR="0" indent="0" algn="just">
              <a:lnSpc>
                <a:spcPts val="2600"/>
              </a:lnSpc>
              <a:spcBef>
                <a:spcPts val="285"/>
              </a:spcBef>
              <a:spcAft>
                <a:spcPts val="0"/>
              </a:spcAft>
            </a:pPr>
            <a:r>
              <a:rPr lang="en-US" sz="2050" spc="60">
                <a:solidFill>
                  <a:srgbClr val="000000"/>
                </a:solidFill>
                <a:latin typeface="Tahoma" panose="02020603050405020304" pitchFamily="2"/>
              </a:rPr>
              <a:t>Aleksandar Jović </a:t>
            </a:r>
          </a:p>
          <a:p>
            <a:pPr marL="1143000" marR="0" indent="0" algn="just">
              <a:lnSpc>
                <a:spcPts val="2600"/>
              </a:lnSpc>
              <a:spcBef>
                <a:spcPts val="290"/>
              </a:spcBef>
              <a:spcAft>
                <a:spcPts val="365"/>
              </a:spcAft>
            </a:pPr>
            <a:r>
              <a:rPr lang="en-US" sz="2050" u="sng" spc="5">
                <a:solidFill>
                  <a:srgbClr val="0000FF"/>
                </a:solidFill>
                <a:latin typeface="Tahoma" panose="02020603050405020304" pitchFamily="2"/>
              </a:rPr>
              <a:t>aleksandar.jovic@ffh.bg.ac.rs </a:t>
            </a:r>
            <a:r>
              <a:rPr lang="en-US" sz="100" spc="5">
                <a:solidFill>
                  <a:srgbClr val="0000FF"/>
                </a:solidFill>
                <a:latin typeface="Tahoma" panose="02020603050405020304" pitchFamily="2"/>
              </a:rPr>
              <a:t> 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Placeholder 91"/>
          <p:cNvSpPr>
            <a:spLocks noGrp="1"/>
          </p:cNvSpPr>
          <p:nvPr>
            <p:ph type="body" idx="10"/>
          </p:nvPr>
        </p:nvSpPr>
        <p:spPr>
          <a:xfrm>
            <a:off x="81280" y="1767840"/>
            <a:ext cx="8509000" cy="37693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1440" rIns="0" bIns="0" anchor="t">
            <a:normAutofit fontScale="85000"/>
          </a:bodyPr>
          <a:lstStyle/>
          <a:p>
            <a:pPr marL="320040" marR="0" indent="320040" algn="l">
              <a:lnSpc>
                <a:spcPts val="29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55">
                <a:solidFill>
                  <a:srgbClr val="000000"/>
                </a:solidFill>
                <a:latin typeface="Tahoma" panose="02020603050405020304" pitchFamily="2"/>
              </a:rPr>
              <a:t>Za pravdanje pred EACEA je potrebno: </a:t>
            </a:r>
          </a:p>
          <a:p>
            <a:pPr marL="731520" marR="0" indent="0" algn="l">
              <a:lnSpc>
                <a:spcPts val="2900"/>
              </a:lnSpc>
              <a:spcBef>
                <a:spcPts val="810"/>
              </a:spcBef>
              <a:spcAft>
                <a:spcPts val="0"/>
              </a:spcAft>
            </a:pPr>
            <a:r>
              <a:rPr lang="en-US" sz="2650" spc="5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50">
                <a:solidFill>
                  <a:srgbClr val="000000"/>
                </a:solidFill>
                <a:latin typeface="Tahoma" panose="02020603050405020304" pitchFamily="2"/>
              </a:rPr>
              <a:t>Faktura, </a:t>
            </a:r>
          </a:p>
          <a:p>
            <a:pPr marL="731520" marR="0" indent="0" algn="l">
              <a:lnSpc>
                <a:spcPts val="2900"/>
              </a:lnSpc>
              <a:spcBef>
                <a:spcPts val="575"/>
              </a:spcBef>
              <a:spcAft>
                <a:spcPts val="0"/>
              </a:spcAft>
            </a:pPr>
            <a:r>
              <a:rPr lang="en-US" sz="2650" spc="6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65">
                <a:solidFill>
                  <a:srgbClr val="000000"/>
                </a:solidFill>
                <a:latin typeface="Tahoma" panose="02020603050405020304" pitchFamily="2"/>
              </a:rPr>
              <a:t>Za opremu preko 25.000 evra dokumentacija o postupku </a:t>
            </a:r>
          </a:p>
          <a:p>
            <a:pPr marL="1051560" marR="0" indent="0" algn="l">
              <a:lnSpc>
                <a:spcPts val="2600"/>
              </a:lnSpc>
              <a:spcBef>
                <a:spcPts val="70"/>
              </a:spcBef>
              <a:spcAft>
                <a:spcPts val="0"/>
              </a:spcAft>
            </a:pPr>
            <a:r>
              <a:rPr lang="en-US" sz="2050" spc="55">
                <a:solidFill>
                  <a:srgbClr val="000000"/>
                </a:solidFill>
                <a:latin typeface="Tahoma" panose="02020603050405020304" pitchFamily="2"/>
              </a:rPr>
              <a:t>nabavke opreme i najmanje 3 ponude: </a:t>
            </a:r>
          </a:p>
          <a:p>
            <a:pPr marL="1234440" marR="0" indent="228600" algn="l">
              <a:lnSpc>
                <a:spcPts val="2600"/>
              </a:lnSpc>
              <a:spcBef>
                <a:spcPts val="850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60">
                <a:solidFill>
                  <a:srgbClr val="000000"/>
                </a:solidFill>
                <a:latin typeface="Tahoma" panose="02020603050405020304" pitchFamily="2"/>
              </a:rPr>
              <a:t>EACEA može tražiti prevođenje ove dokumentacije, </a:t>
            </a:r>
          </a:p>
          <a:p>
            <a:pPr marL="1234440" marR="0" indent="228600" algn="l">
              <a:lnSpc>
                <a:spcPts val="2600"/>
              </a:lnSpc>
              <a:spcBef>
                <a:spcPts val="850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40">
                <a:solidFill>
                  <a:srgbClr val="000000"/>
                </a:solidFill>
                <a:latin typeface="Tahoma" panose="02020603050405020304" pitchFamily="2"/>
              </a:rPr>
              <a:t>Faktura se šalje uz Finacial statement – Annex 4, </a:t>
            </a:r>
          </a:p>
          <a:p>
            <a:pPr marL="731520" marR="0" indent="0" algn="l">
              <a:lnSpc>
                <a:spcPts val="2900"/>
              </a:lnSpc>
              <a:spcBef>
                <a:spcPts val="790"/>
              </a:spcBef>
              <a:spcAft>
                <a:spcPts val="0"/>
              </a:spcAft>
            </a:pPr>
            <a:r>
              <a:rPr lang="en-US" sz="2650" spc="6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60">
                <a:solidFill>
                  <a:srgbClr val="000000"/>
                </a:solidFill>
                <a:latin typeface="Tahoma" panose="02020603050405020304" pitchFamily="2"/>
              </a:rPr>
              <a:t>Za opremu preko 5.000 evra po komadu sertifikat o poreklu. </a:t>
            </a:r>
          </a:p>
          <a:p>
            <a:pPr marL="1051560" marR="0" indent="0" algn="l">
              <a:lnSpc>
                <a:spcPts val="2600"/>
              </a:lnSpc>
              <a:spcBef>
                <a:spcPts val="70"/>
              </a:spcBef>
              <a:spcAft>
                <a:spcPts val="0"/>
              </a:spcAft>
            </a:pPr>
            <a:r>
              <a:rPr lang="en-US" sz="2050" spc="50">
                <a:solidFill>
                  <a:srgbClr val="000000"/>
                </a:solidFill>
                <a:latin typeface="Tahoma" panose="02020603050405020304" pitchFamily="2"/>
              </a:rPr>
              <a:t>(2013), a za opremu niže vrednosti bilo kakav dokument o </a:t>
            </a:r>
          </a:p>
          <a:p>
            <a:pPr marL="1051560" marR="0" indent="0" algn="l">
              <a:lnSpc>
                <a:spcPts val="2600"/>
              </a:lnSpc>
              <a:spcBef>
                <a:spcPts val="285"/>
              </a:spcBef>
              <a:spcAft>
                <a:spcPts val="50"/>
              </a:spcAft>
            </a:pPr>
            <a:r>
              <a:rPr lang="en-US" sz="2050" spc="35">
                <a:solidFill>
                  <a:srgbClr val="000000"/>
                </a:solidFill>
                <a:latin typeface="Tahoma" panose="02020603050405020304" pitchFamily="2"/>
              </a:rPr>
              <a:t>poreklu (2013) </a:t>
            </a:r>
          </a:p>
        </p:txBody>
      </p:sp>
    </p:spTree>
    <p:extLst>
      <p:ext uri="{BB962C8B-B14F-4D97-AF65-F5344CB8AC3E}">
        <p14:creationId xmlns:p14="http://schemas.microsoft.com/office/powerpoint/2010/main" val="2961559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 Placeholder 98"/>
          <p:cNvSpPr>
            <a:spLocks noGrp="1"/>
          </p:cNvSpPr>
          <p:nvPr>
            <p:ph type="body" idx="10"/>
          </p:nvPr>
        </p:nvSpPr>
        <p:spPr>
          <a:xfrm>
            <a:off x="170815" y="1478280"/>
            <a:ext cx="7899400" cy="5163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0" rIns="0" bIns="0" anchor="t">
            <a:normAutofit fontScale="85000"/>
          </a:bodyPr>
          <a:lstStyle/>
          <a:p>
            <a:pPr marL="228600" marR="0" indent="320040" algn="l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Za pravdanje u reviziji je potrebno: </a:t>
            </a:r>
          </a:p>
          <a:p>
            <a:pPr marL="640080" marR="0" indent="0" algn="l">
              <a:lnSpc>
                <a:spcPts val="2600"/>
              </a:lnSpc>
              <a:spcBef>
                <a:spcPts val="880"/>
              </a:spcBef>
              <a:spcAft>
                <a:spcPts val="0"/>
              </a:spcAft>
            </a:pPr>
            <a:r>
              <a:rPr lang="en-US" sz="2050" spc="20">
                <a:solidFill>
                  <a:srgbClr val="000000"/>
                </a:solidFill>
                <a:latin typeface="Tahoma" panose="02020603050405020304" pitchFamily="2"/>
              </a:rPr>
              <a:t>Celokupna dokumentacija o postupku nabavke opreme </a:t>
            </a:r>
          </a:p>
          <a:p>
            <a:pPr marL="640080" marR="0" indent="0" algn="l">
              <a:lnSpc>
                <a:spcPts val="2600"/>
              </a:lnSpc>
              <a:spcBef>
                <a:spcPts val="835"/>
              </a:spcBef>
              <a:spcAft>
                <a:spcPts val="0"/>
              </a:spcAft>
            </a:pPr>
            <a:r>
              <a:rPr lang="en-US" sz="2050" spc="-5">
                <a:solidFill>
                  <a:srgbClr val="000000"/>
                </a:solidFill>
                <a:latin typeface="Tahoma" panose="02020603050405020304" pitchFamily="2"/>
              </a:rPr>
              <a:t>Tri ponude za sve nabavke preko 25.000 evra I dokument o </a:t>
            </a:r>
          </a:p>
          <a:p>
            <a:pPr marL="960120" marR="0" indent="0" algn="l">
              <a:lnSpc>
                <a:spcPts val="2600"/>
              </a:lnSpc>
              <a:spcBef>
                <a:spcPts val="255"/>
              </a:spcBef>
              <a:spcAft>
                <a:spcPts val="0"/>
              </a:spcAft>
            </a:pPr>
            <a:r>
              <a:rPr lang="en-US" sz="2050" spc="15">
                <a:solidFill>
                  <a:srgbClr val="000000"/>
                </a:solidFill>
                <a:latin typeface="Tahoma" panose="02020603050405020304" pitchFamily="2"/>
              </a:rPr>
              <a:t>evaluaciji ponuda </a:t>
            </a:r>
          </a:p>
          <a:p>
            <a:pPr marL="640080" marR="0" indent="0" algn="l">
              <a:lnSpc>
                <a:spcPts val="28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sz="2650" spc="1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15">
                <a:solidFill>
                  <a:srgbClr val="000000"/>
                </a:solidFill>
                <a:latin typeface="Tahoma" panose="02020603050405020304" pitchFamily="2"/>
              </a:rPr>
              <a:t>Faktura, </a:t>
            </a:r>
          </a:p>
          <a:p>
            <a:pPr marL="640080" marR="0" indent="0" algn="l">
              <a:lnSpc>
                <a:spcPts val="2800"/>
              </a:lnSpc>
              <a:spcBef>
                <a:spcPts val="635"/>
              </a:spcBef>
              <a:spcAft>
                <a:spcPts val="0"/>
              </a:spcAft>
            </a:pPr>
            <a:r>
              <a:rPr lang="en-US" sz="2650" spc="5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50">
                <a:solidFill>
                  <a:srgbClr val="000000"/>
                </a:solidFill>
                <a:latin typeface="Tahoma" panose="02020603050405020304" pitchFamily="2"/>
              </a:rPr>
              <a:t>Otpremnica </a:t>
            </a:r>
          </a:p>
          <a:p>
            <a:pPr marL="640080" marR="0" indent="0" algn="l">
              <a:lnSpc>
                <a:spcPts val="28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2650" spc="4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45">
                <a:solidFill>
                  <a:srgbClr val="000000"/>
                </a:solidFill>
                <a:latin typeface="Tahoma" panose="02020603050405020304" pitchFamily="2"/>
              </a:rPr>
              <a:t>Prijemnica </a:t>
            </a:r>
          </a:p>
          <a:p>
            <a:pPr marL="640080" marR="0" indent="0" algn="l">
              <a:lnSpc>
                <a:spcPts val="28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2650" spc="1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10">
                <a:solidFill>
                  <a:srgbClr val="000000"/>
                </a:solidFill>
                <a:latin typeface="Tahoma" panose="02020603050405020304" pitchFamily="2"/>
              </a:rPr>
              <a:t>Inventarna lista </a:t>
            </a:r>
          </a:p>
          <a:p>
            <a:pPr marL="640080" marR="0" indent="0" algn="l">
              <a:lnSpc>
                <a:spcPts val="28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2650" spc="2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20">
                <a:solidFill>
                  <a:srgbClr val="000000"/>
                </a:solidFill>
                <a:latin typeface="Tahoma" panose="02020603050405020304" pitchFamily="2"/>
              </a:rPr>
              <a:t>Potvrda o oslobađanju od PDV-a </a:t>
            </a:r>
          </a:p>
          <a:p>
            <a:pPr marL="640080" marR="0" indent="0" algn="l">
              <a:lnSpc>
                <a:spcPts val="28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2650" spc="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0">
                <a:solidFill>
                  <a:srgbClr val="000000"/>
                </a:solidFill>
                <a:latin typeface="Tahoma" panose="02020603050405020304" pitchFamily="2"/>
              </a:rPr>
              <a:t>Izvod iz banke da je faktura plaćena </a:t>
            </a:r>
          </a:p>
          <a:p>
            <a:pPr marL="640080" marR="0" indent="0" algn="l">
              <a:lnSpc>
                <a:spcPts val="2800"/>
              </a:lnSpc>
              <a:spcBef>
                <a:spcPts val="615"/>
              </a:spcBef>
              <a:spcAft>
                <a:spcPts val="0"/>
              </a:spcAft>
            </a:pPr>
            <a:r>
              <a:rPr lang="en-US" sz="2650" spc="2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25">
                <a:solidFill>
                  <a:srgbClr val="000000"/>
                </a:solidFill>
                <a:latin typeface="Tahoma" panose="02020603050405020304" pitchFamily="2"/>
              </a:rPr>
              <a:t>Sertifikat o poreklu opreme (potvrda o poreklu opreme) </a:t>
            </a:r>
          </a:p>
          <a:p>
            <a:pPr marL="960120" marR="0" indent="0" algn="l">
              <a:lnSpc>
                <a:spcPts val="2600"/>
              </a:lnSpc>
              <a:spcBef>
                <a:spcPts val="70"/>
              </a:spcBef>
              <a:spcAft>
                <a:spcPts val="65"/>
              </a:spcAft>
            </a:pPr>
            <a:r>
              <a:rPr lang="en-US" sz="2050" spc="-15">
                <a:solidFill>
                  <a:srgbClr val="000000"/>
                </a:solidFill>
                <a:latin typeface="Tahoma" panose="02020603050405020304" pitchFamily="2"/>
              </a:rPr>
              <a:t>2013 </a:t>
            </a:r>
          </a:p>
        </p:txBody>
      </p:sp>
    </p:spTree>
    <p:extLst>
      <p:ext uri="{BB962C8B-B14F-4D97-AF65-F5344CB8AC3E}">
        <p14:creationId xmlns:p14="http://schemas.microsoft.com/office/powerpoint/2010/main" val="2660656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Placeholder 105"/>
          <p:cNvSpPr>
            <a:spLocks noGrp="1"/>
          </p:cNvSpPr>
          <p:nvPr>
            <p:ph type="body" idx="10"/>
          </p:nvPr>
        </p:nvSpPr>
        <p:spPr>
          <a:xfrm>
            <a:off x="170815" y="1417320"/>
            <a:ext cx="8559800" cy="39674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5405" rIns="0" bIns="0" anchor="t">
            <a:normAutofit fontScale="90000"/>
          </a:bodyPr>
          <a:lstStyle/>
          <a:p>
            <a:pPr marL="228600" marR="0" indent="320040" algn="l">
              <a:lnSpc>
                <a:spcPts val="3100"/>
              </a:lnSpc>
              <a:spcAft>
                <a:spcPts val="0"/>
              </a:spcAft>
              <a:buFont typeface="Symbol"/>
              <a:buChar char="·"/>
            </a:pPr>
            <a:r>
              <a:rPr lang="en-US" sz="2350" spc="80">
                <a:solidFill>
                  <a:srgbClr val="000000"/>
                </a:solidFill>
                <a:latin typeface="Tahoma" panose="02020603050405020304" pitchFamily="2"/>
              </a:rPr>
              <a:t>Vezano za equipment costs proverava: </a:t>
            </a:r>
          </a:p>
          <a:p>
            <a:pPr marL="640080" marR="0" indent="0" algn="l">
              <a:lnSpc>
                <a:spcPts val="2900"/>
              </a:lnSpc>
              <a:spcBef>
                <a:spcPts val="805"/>
              </a:spcBef>
              <a:spcAft>
                <a:spcPts val="0"/>
              </a:spcAft>
            </a:pPr>
            <a:r>
              <a:rPr lang="en-US" sz="2600" spc="2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25">
                <a:solidFill>
                  <a:srgbClr val="000000"/>
                </a:solidFill>
                <a:latin typeface="Tahoma" panose="02020603050405020304" pitchFamily="2"/>
              </a:rPr>
              <a:t>da li postoji dokumentacija o postupku nabavke preko 25000 </a:t>
            </a:r>
          </a:p>
          <a:p>
            <a:pPr marL="96012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50" spc="5">
                <a:solidFill>
                  <a:srgbClr val="000000"/>
                </a:solidFill>
                <a:latin typeface="Tahoma" panose="02020603050405020304" pitchFamily="2"/>
              </a:rPr>
              <a:t>evra i da li postoje tri ponude </a:t>
            </a:r>
          </a:p>
          <a:p>
            <a:pPr marL="640080" marR="0" indent="0" algn="l">
              <a:lnSpc>
                <a:spcPts val="2900"/>
              </a:lnSpc>
              <a:spcBef>
                <a:spcPts val="755"/>
              </a:spcBef>
              <a:spcAft>
                <a:spcPts val="0"/>
              </a:spcAft>
            </a:pPr>
            <a:r>
              <a:rPr lang="en-US" sz="2600" spc="2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20">
                <a:solidFill>
                  <a:srgbClr val="000000"/>
                </a:solidFill>
                <a:latin typeface="Tahoma" panose="02020603050405020304" pitchFamily="2"/>
              </a:rPr>
              <a:t>da li postoje ugovori, fakture, otpremnice i prijemnice i </a:t>
            </a:r>
          </a:p>
          <a:p>
            <a:pPr marL="96012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50" spc="5">
                <a:solidFill>
                  <a:srgbClr val="000000"/>
                </a:solidFill>
                <a:latin typeface="Tahoma" panose="02020603050405020304" pitchFamily="2"/>
              </a:rPr>
              <a:t>odgovarajući izvodi </a:t>
            </a:r>
          </a:p>
          <a:p>
            <a:pPr marL="640080" marR="0" indent="0" algn="l">
              <a:lnSpc>
                <a:spcPts val="2900"/>
              </a:lnSpc>
              <a:spcBef>
                <a:spcPts val="755"/>
              </a:spcBef>
              <a:spcAft>
                <a:spcPts val="0"/>
              </a:spcAft>
            </a:pPr>
            <a:r>
              <a:rPr lang="en-US" sz="2600" spc="2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20">
                <a:solidFill>
                  <a:srgbClr val="000000"/>
                </a:solidFill>
                <a:latin typeface="Tahoma" panose="02020603050405020304" pitchFamily="2"/>
              </a:rPr>
              <a:t>ako postoji potvrda o oslobađanju od PDV-a </a:t>
            </a:r>
          </a:p>
          <a:p>
            <a:pPr marL="228600" marR="0" indent="320040" algn="l">
              <a:lnSpc>
                <a:spcPts val="3000"/>
              </a:lnSpc>
              <a:spcBef>
                <a:spcPts val="765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spc="80">
                <a:solidFill>
                  <a:srgbClr val="000000"/>
                </a:solidFill>
                <a:latin typeface="Tahoma" panose="02020603050405020304" pitchFamily="2"/>
              </a:rPr>
              <a:t>Ako se ne oslobađa od PDV-a institucija ga ne sme </a:t>
            </a:r>
          </a:p>
          <a:p>
            <a:pPr marL="548640" marR="0" indent="0" algn="l">
              <a:lnSpc>
                <a:spcPts val="30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2350" spc="75">
                <a:solidFill>
                  <a:srgbClr val="000000"/>
                </a:solidFill>
                <a:latin typeface="Tahoma" panose="02020603050405020304" pitchFamily="2"/>
              </a:rPr>
              <a:t>zaračunati u troškove iskazane u finalnom izveštaju. </a:t>
            </a:r>
          </a:p>
          <a:p>
            <a:pPr marL="0" marR="0" indent="0" algn="ctr">
              <a:lnSpc>
                <a:spcPts val="3000"/>
              </a:lnSpc>
              <a:spcBef>
                <a:spcPts val="1005"/>
              </a:spcBef>
              <a:spcAft>
                <a:spcPts val="40"/>
              </a:spcAft>
            </a:pPr>
            <a:r>
              <a:rPr lang="en-US" sz="2350" spc="70">
                <a:solidFill>
                  <a:srgbClr val="000000"/>
                </a:solidFill>
                <a:latin typeface="Tahoma" panose="02020603050405020304" pitchFamily="2"/>
              </a:rPr>
              <a:t>Ovo važi za sve kategorije direktnih troškova </a:t>
            </a:r>
          </a:p>
        </p:txBody>
      </p:sp>
    </p:spTree>
    <p:extLst>
      <p:ext uri="{BB962C8B-B14F-4D97-AF65-F5344CB8AC3E}">
        <p14:creationId xmlns:p14="http://schemas.microsoft.com/office/powerpoint/2010/main" val="1480586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 Placeholder 110"/>
          <p:cNvSpPr>
            <a:spLocks noGrp="1"/>
          </p:cNvSpPr>
          <p:nvPr>
            <p:ph type="body" idx="10"/>
          </p:nvPr>
        </p:nvSpPr>
        <p:spPr>
          <a:xfrm>
            <a:off x="40640" y="832485"/>
            <a:ext cx="8559800" cy="26473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ctr">
              <a:lnSpc>
                <a:spcPts val="3800"/>
              </a:lnSpc>
              <a:spcAft>
                <a:spcPts val="0"/>
              </a:spcAft>
            </a:pPr>
            <a:r>
              <a:rPr lang="en-US" sz="3000" b="1" spc="135">
                <a:solidFill>
                  <a:srgbClr val="000000"/>
                </a:solidFill>
                <a:latin typeface="Tahoma" panose="02020603050405020304" pitchFamily="2"/>
              </a:rPr>
              <a:t>Printing and Publishing Costs </a:t>
            </a:r>
          </a:p>
          <a:p>
            <a:pPr marL="320040" marR="0" indent="320040" algn="l">
              <a:lnSpc>
                <a:spcPts val="2600"/>
              </a:lnSpc>
              <a:spcBef>
                <a:spcPts val="5770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50">
                <a:solidFill>
                  <a:srgbClr val="000000"/>
                </a:solidFill>
                <a:latin typeface="Tahoma" panose="02020603050405020304" pitchFamily="2"/>
              </a:rPr>
              <a:t>U PP može spadati: štampanje, objavljivanje (uključujući </a:t>
            </a:r>
          </a:p>
          <a:p>
            <a:pPr marL="640080" marR="0" indent="0" algn="l">
              <a:lnSpc>
                <a:spcPts val="2600"/>
              </a:lnSpc>
              <a:spcBef>
                <a:spcPts val="285"/>
              </a:spcBef>
              <a:spcAft>
                <a:spcPts val="0"/>
              </a:spcAft>
            </a:pPr>
            <a:r>
              <a:rPr lang="en-US" sz="2050" spc="60">
                <a:solidFill>
                  <a:srgbClr val="000000"/>
                </a:solidFill>
                <a:latin typeface="Tahoma" panose="02020603050405020304" pitchFamily="2"/>
              </a:rPr>
              <a:t>elektronski format), fotokopiranje nastavnog materijala i ostale </a:t>
            </a:r>
          </a:p>
          <a:p>
            <a:pPr marL="640080" marR="0" indent="0" algn="l">
              <a:lnSpc>
                <a:spcPts val="2600"/>
              </a:lnSpc>
              <a:spcBef>
                <a:spcPts val="285"/>
              </a:spcBef>
              <a:spcAft>
                <a:spcPts val="0"/>
              </a:spcAft>
            </a:pPr>
            <a:r>
              <a:rPr lang="en-US" sz="2050" spc="65">
                <a:solidFill>
                  <a:srgbClr val="000000"/>
                </a:solidFill>
                <a:latin typeface="Tahoma" panose="02020603050405020304" pitchFamily="2"/>
              </a:rPr>
              <a:t>dokumenatcije neophodne za projektne aktivnosti, web dizajn i </a:t>
            </a:r>
          </a:p>
          <a:p>
            <a:pPr marL="640080" marR="0" indent="0" algn="l">
              <a:lnSpc>
                <a:spcPts val="2600"/>
              </a:lnSpc>
              <a:spcBef>
                <a:spcPts val="285"/>
              </a:spcBef>
              <a:spcAft>
                <a:spcPts val="25"/>
              </a:spcAft>
            </a:pPr>
            <a:r>
              <a:rPr lang="en-US" sz="2050" spc="30">
                <a:solidFill>
                  <a:srgbClr val="000000"/>
                </a:solidFill>
                <a:latin typeface="Tahoma" panose="02020603050405020304" pitchFamily="2"/>
              </a:rPr>
              <a:t>održavanje sajta (po fakturi)... </a:t>
            </a:r>
          </a:p>
        </p:txBody>
      </p:sp>
    </p:spTree>
    <p:extLst>
      <p:ext uri="{BB962C8B-B14F-4D97-AF65-F5344CB8AC3E}">
        <p14:creationId xmlns:p14="http://schemas.microsoft.com/office/powerpoint/2010/main" val="21113201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 Placeholder 117"/>
          <p:cNvSpPr>
            <a:spLocks noGrp="1"/>
          </p:cNvSpPr>
          <p:nvPr>
            <p:ph type="body" idx="10"/>
          </p:nvPr>
        </p:nvSpPr>
        <p:spPr>
          <a:xfrm>
            <a:off x="104775" y="1273810"/>
            <a:ext cx="8559800" cy="4733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3180" rIns="0" bIns="0" anchor="t"/>
          <a:lstStyle/>
          <a:p>
            <a:pPr marL="228600" marR="0" indent="365760" algn="just">
              <a:lnSpc>
                <a:spcPts val="2900"/>
              </a:lnSpc>
              <a:spcAft>
                <a:spcPts val="0"/>
              </a:spcAft>
              <a:buFont typeface="Symbol"/>
              <a:buChar char="·"/>
            </a:pPr>
            <a:r>
              <a:rPr lang="en-US" sz="2050" spc="55">
                <a:solidFill>
                  <a:srgbClr val="000000"/>
                </a:solidFill>
                <a:latin typeface="Tahoma" panose="02020603050405020304" pitchFamily="2"/>
              </a:rPr>
              <a:t>U OC može spadati: disiminacija (reklamiranje u medijima, </a:t>
            </a:r>
          </a:p>
          <a:p>
            <a:pPr marL="59436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50" spc="55">
                <a:solidFill>
                  <a:srgbClr val="000000"/>
                </a:solidFill>
                <a:latin typeface="Tahoma" panose="02020603050405020304" pitchFamily="2"/>
              </a:rPr>
              <a:t>promotivni materijal), iznajmljivanje prostora za disiminaciju (uz </a:t>
            </a:r>
          </a:p>
          <a:p>
            <a:pPr marL="59436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50" spc="40">
                <a:solidFill>
                  <a:srgbClr val="000000"/>
                </a:solidFill>
                <a:latin typeface="Tahoma" panose="02020603050405020304" pitchFamily="2"/>
              </a:rPr>
              <a:t>autorizaciju), revizija, inter-project coaching (max. 2.500 evra), </a:t>
            </a:r>
          </a:p>
          <a:p>
            <a:pPr marL="59436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50" spc="50">
                <a:solidFill>
                  <a:srgbClr val="000000"/>
                </a:solidFill>
                <a:latin typeface="Tahoma" panose="02020603050405020304" pitchFamily="2"/>
              </a:rPr>
              <a:t>bankarske provizije i podugovaranje za specifične aktivnosti. </a:t>
            </a:r>
          </a:p>
          <a:p>
            <a:pPr marL="228600" marR="0" indent="365760" algn="just">
              <a:lnSpc>
                <a:spcPts val="2900"/>
              </a:lnSpc>
              <a:spcBef>
                <a:spcPts val="575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35">
                <a:solidFill>
                  <a:srgbClr val="000000"/>
                </a:solidFill>
                <a:latin typeface="Tahoma" panose="02020603050405020304" pitchFamily="2"/>
              </a:rPr>
              <a:t>Podugovaranje (2013) je moguće za: eksternu evaluaciju, kursevi </a:t>
            </a:r>
          </a:p>
          <a:p>
            <a:pPr marL="59436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50" spc="35">
                <a:solidFill>
                  <a:srgbClr val="000000"/>
                </a:solidFill>
                <a:latin typeface="Tahoma" panose="02020603050405020304" pitchFamily="2"/>
              </a:rPr>
              <a:t>jezika, IT kursevi, prevodilačke usluge, web dizajn i održavanje </a:t>
            </a:r>
          </a:p>
          <a:p>
            <a:pPr marL="59436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50" spc="30">
                <a:solidFill>
                  <a:srgbClr val="000000"/>
                </a:solidFill>
                <a:latin typeface="Tahoma" panose="02020603050405020304" pitchFamily="2"/>
              </a:rPr>
              <a:t>sajtova (po ugovoru) </a:t>
            </a:r>
          </a:p>
          <a:p>
            <a:pPr marL="228600" marR="0" indent="365760" algn="just">
              <a:lnSpc>
                <a:spcPts val="2900"/>
              </a:lnSpc>
              <a:spcBef>
                <a:spcPts val="575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55">
                <a:solidFill>
                  <a:srgbClr val="000000"/>
                </a:solidFill>
                <a:latin typeface="Tahoma" panose="02020603050405020304" pitchFamily="2"/>
              </a:rPr>
              <a:t>Ako ukupno podugovaranje iznosi preko 10.000 evra mora se </a:t>
            </a:r>
          </a:p>
          <a:p>
            <a:pPr marL="59436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50" spc="45">
                <a:solidFill>
                  <a:srgbClr val="000000"/>
                </a:solidFill>
                <a:latin typeface="Tahoma" panose="02020603050405020304" pitchFamily="2"/>
              </a:rPr>
              <a:t>tražiti prethodna dozvola EACEA. (2013, 2012) </a:t>
            </a:r>
          </a:p>
          <a:p>
            <a:pPr marL="228600" marR="0" indent="365760" algn="just">
              <a:lnSpc>
                <a:spcPts val="2900"/>
              </a:lnSpc>
              <a:spcBef>
                <a:spcPts val="575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50">
                <a:solidFill>
                  <a:srgbClr val="000000"/>
                </a:solidFill>
                <a:latin typeface="Tahoma" panose="02020603050405020304" pitchFamily="2"/>
              </a:rPr>
              <a:t>Podugovaranja ne sme biti za nastavu i menadžment projekta. </a:t>
            </a:r>
          </a:p>
          <a:p>
            <a:pPr marL="228600" marR="0" indent="365760" algn="just">
              <a:lnSpc>
                <a:spcPts val="2900"/>
              </a:lnSpc>
              <a:spcBef>
                <a:spcPts val="575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35">
                <a:solidFill>
                  <a:srgbClr val="000000"/>
                </a:solidFill>
                <a:latin typeface="Tahoma" panose="02020603050405020304" pitchFamily="2"/>
              </a:rPr>
              <a:t>Travel costs i costs of stay za podugovarače takođe spada u OC </a:t>
            </a:r>
          </a:p>
          <a:p>
            <a:pPr marL="594360" marR="0" indent="0" algn="just">
              <a:lnSpc>
                <a:spcPts val="2600"/>
              </a:lnSpc>
              <a:spcBef>
                <a:spcPts val="285"/>
              </a:spcBef>
              <a:spcAft>
                <a:spcPts val="0"/>
              </a:spcAft>
            </a:pPr>
            <a:r>
              <a:rPr lang="en-US" sz="2050" spc="25">
                <a:solidFill>
                  <a:srgbClr val="000000"/>
                </a:solidFill>
                <a:latin typeface="Tahoma" panose="02020603050405020304" pitchFamily="2"/>
              </a:rPr>
              <a:t>(uz autorizaciju). </a:t>
            </a:r>
          </a:p>
        </p:txBody>
      </p:sp>
    </p:spTree>
    <p:extLst>
      <p:ext uri="{BB962C8B-B14F-4D97-AF65-F5344CB8AC3E}">
        <p14:creationId xmlns:p14="http://schemas.microsoft.com/office/powerpoint/2010/main" val="3643515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 Placeholder 136"/>
          <p:cNvSpPr>
            <a:spLocks noGrp="1"/>
          </p:cNvSpPr>
          <p:nvPr>
            <p:ph type="body" idx="10"/>
          </p:nvPr>
        </p:nvSpPr>
        <p:spPr>
          <a:xfrm>
            <a:off x="170815" y="1407795"/>
            <a:ext cx="8534400" cy="4573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830" rIns="0" bIns="0" anchor="t"/>
          <a:lstStyle/>
          <a:p>
            <a:pPr marL="228600" marR="0" indent="365760" algn="just">
              <a:lnSpc>
                <a:spcPts val="34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75">
                <a:solidFill>
                  <a:srgbClr val="000000"/>
                </a:solidFill>
                <a:latin typeface="Tahoma" panose="02020603050405020304" pitchFamily="2"/>
              </a:rPr>
              <a:t>Nije potrebna supporting dokumentacija. </a:t>
            </a:r>
          </a:p>
          <a:p>
            <a:pPr marL="228600" marR="0" indent="365760" algn="just">
              <a:lnSpc>
                <a:spcPts val="3400"/>
              </a:lnSpc>
              <a:spcBef>
                <a:spcPts val="67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Revizor i EACEA samo proveravaju da li IC ne prelaze 7% </a:t>
            </a:r>
          </a:p>
          <a:p>
            <a:pPr marL="59436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60">
                <a:solidFill>
                  <a:srgbClr val="000000"/>
                </a:solidFill>
                <a:latin typeface="Tahoma" panose="02020603050405020304" pitchFamily="2"/>
              </a:rPr>
              <a:t>vrednosti direktnih troškova iskazanih u finansijskom </a:t>
            </a:r>
          </a:p>
          <a:p>
            <a:pPr marL="594360" marR="0" indent="0" algn="just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izveštaju. </a:t>
            </a:r>
          </a:p>
          <a:p>
            <a:pPr marL="228600" marR="0" indent="365760" algn="just">
              <a:lnSpc>
                <a:spcPts val="3000"/>
              </a:lnSpc>
              <a:spcBef>
                <a:spcPts val="98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60">
                <a:solidFill>
                  <a:srgbClr val="000000"/>
                </a:solidFill>
                <a:latin typeface="Tahoma" panose="02020603050405020304" pitchFamily="2"/>
              </a:rPr>
              <a:t>Indirektni troškovi mogu biti: institucionalne troškove, </a:t>
            </a:r>
          </a:p>
          <a:p>
            <a:pPr marL="59436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fotokopiranje, kancelarijski materijal, poštanske usluge, </a:t>
            </a:r>
          </a:p>
          <a:p>
            <a:pPr marL="59436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60">
                <a:solidFill>
                  <a:srgbClr val="000000"/>
                </a:solidFill>
                <a:latin typeface="Tahoma" panose="02020603050405020304" pitchFamily="2"/>
              </a:rPr>
              <a:t>troškove telefona, upotrebu interneta (za razliku od </a:t>
            </a:r>
          </a:p>
          <a:p>
            <a:pPr marL="59436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instalacije interneta – oprema)... </a:t>
            </a:r>
          </a:p>
          <a:p>
            <a:pPr marL="228600" marR="0" indent="365760" algn="just">
              <a:lnSpc>
                <a:spcPts val="3000"/>
              </a:lnSpc>
              <a:spcBef>
                <a:spcPts val="98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Kofinansiranje se ne može prikazati u okviru ove </a:t>
            </a:r>
          </a:p>
          <a:p>
            <a:pPr marL="594360" marR="0" indent="0" algn="just">
              <a:lnSpc>
                <a:spcPts val="3000"/>
              </a:lnSpc>
              <a:spcBef>
                <a:spcPts val="330"/>
              </a:spcBef>
              <a:spcAft>
                <a:spcPts val="95"/>
              </a:spcAft>
            </a:pPr>
            <a:r>
              <a:rPr lang="en-US" sz="2400" spc="35">
                <a:solidFill>
                  <a:srgbClr val="000000"/>
                </a:solidFill>
                <a:latin typeface="Tahoma" panose="02020603050405020304" pitchFamily="2"/>
              </a:rPr>
              <a:t>kategorije troškova. </a:t>
            </a:r>
          </a:p>
        </p:txBody>
      </p:sp>
    </p:spTree>
    <p:extLst>
      <p:ext uri="{BB962C8B-B14F-4D97-AF65-F5344CB8AC3E}">
        <p14:creationId xmlns:p14="http://schemas.microsoft.com/office/powerpoint/2010/main" val="2842083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 Placeholder 141"/>
          <p:cNvSpPr>
            <a:spLocks noGrp="1"/>
          </p:cNvSpPr>
          <p:nvPr>
            <p:ph type="body" idx="10"/>
          </p:nvPr>
        </p:nvSpPr>
        <p:spPr>
          <a:xfrm>
            <a:off x="82550" y="813435"/>
            <a:ext cx="8534400" cy="42284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0000"/>
          </a:bodyPr>
          <a:lstStyle/>
          <a:p>
            <a:pPr marL="0" marR="0" indent="0" algn="ctr">
              <a:lnSpc>
                <a:spcPts val="3800"/>
              </a:lnSpc>
              <a:spcAft>
                <a:spcPts val="0"/>
              </a:spcAft>
            </a:pPr>
            <a:r>
              <a:rPr lang="en-US" sz="3050" b="1" spc="190">
                <a:solidFill>
                  <a:srgbClr val="000000"/>
                </a:solidFill>
                <a:latin typeface="Tahoma" panose="02020603050405020304" pitchFamily="2"/>
              </a:rPr>
              <a:t>Transferi između budžetskih linija </a:t>
            </a:r>
          </a:p>
          <a:p>
            <a:pPr marL="320040" marR="0" indent="320040" algn="l">
              <a:lnSpc>
                <a:spcPts val="3400"/>
              </a:lnSpc>
              <a:spcBef>
                <a:spcPts val="391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55">
                <a:solidFill>
                  <a:srgbClr val="000000"/>
                </a:solidFill>
                <a:latin typeface="Tahoma" panose="02020603050405020304" pitchFamily="2"/>
              </a:rPr>
              <a:t>Svaka budžetska linija direktnih troškova može se </a:t>
            </a:r>
          </a:p>
          <a:p>
            <a:pPr marL="640080" marR="0" indent="0" algn="l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55">
                <a:solidFill>
                  <a:srgbClr val="000000"/>
                </a:solidFill>
                <a:latin typeface="Tahoma" panose="02020603050405020304" pitchFamily="2"/>
              </a:rPr>
              <a:t>povećati na račun drugih budžetskih linija za </a:t>
            </a:r>
          </a:p>
          <a:p>
            <a:pPr marL="640080" marR="0" indent="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45">
                <a:solidFill>
                  <a:srgbClr val="000000"/>
                </a:solidFill>
                <a:latin typeface="Tahoma" panose="02020603050405020304" pitchFamily="2"/>
              </a:rPr>
              <a:t>maksimalno 10 % vrednosti linije koja se uvećava bez </a:t>
            </a:r>
          </a:p>
          <a:p>
            <a:pPr marL="640080" marR="0" indent="0" algn="l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65">
                <a:solidFill>
                  <a:srgbClr val="000000"/>
                </a:solidFill>
                <a:latin typeface="Tahoma" panose="02020603050405020304" pitchFamily="2"/>
              </a:rPr>
              <a:t>traženja prethodne dozvole EACEA. </a:t>
            </a:r>
          </a:p>
          <a:p>
            <a:pPr marL="320040" marR="0" indent="320040" algn="l">
              <a:lnSpc>
                <a:spcPts val="3100"/>
              </a:lnSpc>
              <a:spcBef>
                <a:spcPts val="97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55">
                <a:solidFill>
                  <a:srgbClr val="000000"/>
                </a:solidFill>
                <a:latin typeface="Tahoma" panose="02020603050405020304" pitchFamily="2"/>
              </a:rPr>
              <a:t>Moguće je uvećati i staff costs i equipment preko 40%, </a:t>
            </a:r>
          </a:p>
          <a:p>
            <a:pPr marL="640080" marR="0" indent="0" algn="l">
              <a:lnSpc>
                <a:spcPts val="3000"/>
              </a:lnSpc>
              <a:spcBef>
                <a:spcPts val="320"/>
              </a:spcBef>
              <a:spcAft>
                <a:spcPts val="0"/>
              </a:spcAft>
            </a:pPr>
            <a:r>
              <a:rPr lang="en-US" sz="2400" spc="30">
                <a:solidFill>
                  <a:srgbClr val="000000"/>
                </a:solidFill>
                <a:latin typeface="Tahoma" panose="02020603050405020304" pitchFamily="2"/>
              </a:rPr>
              <a:t>odnosno 30%. </a:t>
            </a:r>
          </a:p>
          <a:p>
            <a:pPr marL="320040" marR="0" indent="320040" algn="l">
              <a:lnSpc>
                <a:spcPts val="3100"/>
              </a:lnSpc>
              <a:spcBef>
                <a:spcPts val="980"/>
              </a:spcBef>
              <a:spcAft>
                <a:spcPts val="710"/>
              </a:spcAft>
              <a:buFont typeface="Symbol"/>
              <a:buChar char="·"/>
            </a:pPr>
            <a:r>
              <a:rPr lang="en-US" sz="2400" spc="55">
                <a:solidFill>
                  <a:srgbClr val="000000"/>
                </a:solidFill>
                <a:latin typeface="Tahoma" panose="02020603050405020304" pitchFamily="2"/>
              </a:rPr>
              <a:t>Indirektni troškovi ne mogu se uvećavati. </a:t>
            </a:r>
          </a:p>
        </p:txBody>
      </p:sp>
    </p:spTree>
    <p:extLst>
      <p:ext uri="{BB962C8B-B14F-4D97-AF65-F5344CB8AC3E}">
        <p14:creationId xmlns:p14="http://schemas.microsoft.com/office/powerpoint/2010/main" val="4203726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 Placeholder 148"/>
          <p:cNvSpPr>
            <a:spLocks noGrp="1"/>
          </p:cNvSpPr>
          <p:nvPr>
            <p:ph type="body" idx="10"/>
          </p:nvPr>
        </p:nvSpPr>
        <p:spPr>
          <a:xfrm>
            <a:off x="139065" y="1478280"/>
            <a:ext cx="8534400" cy="4147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7465" rIns="0" bIns="0" anchor="t"/>
          <a:lstStyle/>
          <a:p>
            <a:pPr marL="274320" marR="0" indent="320040" algn="just">
              <a:lnSpc>
                <a:spcPts val="34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55">
                <a:solidFill>
                  <a:srgbClr val="000000"/>
                </a:solidFill>
                <a:latin typeface="Tahoma" panose="02020603050405020304" pitchFamily="2"/>
              </a:rPr>
              <a:t>Revizori dostavljaju izveštaj, u propisanom obliku koji </a:t>
            </a:r>
          </a:p>
          <a:p>
            <a:pPr marL="594360" marR="0" indent="0" algn="just">
              <a:lnSpc>
                <a:spcPts val="3000"/>
              </a:lnSpc>
              <a:spcBef>
                <a:spcPts val="320"/>
              </a:spcBef>
              <a:spcAft>
                <a:spcPts val="0"/>
              </a:spcAft>
            </a:pPr>
            <a:r>
              <a:rPr lang="en-US" sz="2400" spc="40">
                <a:solidFill>
                  <a:srgbClr val="000000"/>
                </a:solidFill>
                <a:latin typeface="Tahoma" panose="02020603050405020304" pitchFamily="2"/>
              </a:rPr>
              <a:t>sadrži listu izuzetaka (ako postoje) </a:t>
            </a:r>
          </a:p>
          <a:p>
            <a:pPr marL="274320" marR="0" indent="320040" algn="just">
              <a:lnSpc>
                <a:spcPts val="3400"/>
              </a:lnSpc>
              <a:spcBef>
                <a:spcPts val="67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45">
                <a:solidFill>
                  <a:srgbClr val="000000"/>
                </a:solidFill>
                <a:latin typeface="Tahoma" panose="02020603050405020304" pitchFamily="2"/>
              </a:rPr>
              <a:t>Revizori potpisuju sve fakture na iznose veće od 25.000 </a:t>
            </a:r>
          </a:p>
          <a:p>
            <a:pPr marL="594360" marR="0" indent="0" algn="just">
              <a:lnSpc>
                <a:spcPts val="3000"/>
              </a:lnSpc>
              <a:spcBef>
                <a:spcPts val="320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evra. </a:t>
            </a:r>
          </a:p>
          <a:p>
            <a:pPr marL="274320" marR="0" indent="320040" algn="just">
              <a:lnSpc>
                <a:spcPts val="3400"/>
              </a:lnSpc>
              <a:spcBef>
                <a:spcPts val="69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55">
                <a:solidFill>
                  <a:srgbClr val="000000"/>
                </a:solidFill>
                <a:latin typeface="Tahoma" panose="02020603050405020304" pitchFamily="2"/>
              </a:rPr>
              <a:t>Takođe, revizori moraju da potpišu sve konvencije </a:t>
            </a:r>
          </a:p>
          <a:p>
            <a:pPr marL="594360" marR="0" indent="0" algn="just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osoba kojima je u zbiru za vreme trajanja projekta </a:t>
            </a:r>
          </a:p>
          <a:p>
            <a:pPr marL="594360" marR="0" indent="0" algn="just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isplaćeno više od 25.000 evra. </a:t>
            </a:r>
          </a:p>
          <a:p>
            <a:pPr marL="274320" marR="0" indent="320040" algn="just">
              <a:lnSpc>
                <a:spcPts val="3400"/>
              </a:lnSpc>
              <a:spcBef>
                <a:spcPts val="67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45">
                <a:solidFill>
                  <a:srgbClr val="000000"/>
                </a:solidFill>
                <a:latin typeface="Tahoma" panose="02020603050405020304" pitchFamily="2"/>
              </a:rPr>
              <a:t>Revizorski izveštaj šalje se zajedno sa Finalnim </a:t>
            </a:r>
          </a:p>
          <a:p>
            <a:pPr marL="594360" marR="0" indent="0" algn="just">
              <a:lnSpc>
                <a:spcPts val="3400"/>
              </a:lnSpc>
              <a:spcBef>
                <a:spcPts val="0"/>
              </a:spcBef>
              <a:spcAft>
                <a:spcPts val="70"/>
              </a:spcAft>
            </a:pP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izveštajem projekta u Brisel. </a:t>
            </a:r>
          </a:p>
        </p:txBody>
      </p:sp>
    </p:spTree>
    <p:extLst>
      <p:ext uri="{BB962C8B-B14F-4D97-AF65-F5344CB8AC3E}">
        <p14:creationId xmlns:p14="http://schemas.microsoft.com/office/powerpoint/2010/main" val="1350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B7D6F5-9ABF-4902-B4C0-A391149C152B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B00F09-9239-477C-854C-FE0FAF8DB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90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B7D6F5-9ABF-4902-B4C0-A391149C152B}" type="datetimeFigureOut">
              <a:rPr lang="en-GB" smtClean="0"/>
              <a:t>23/11/2016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BB00F09-9239-477C-854C-FE0FAF8DB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93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4073236" y="616324"/>
            <a:ext cx="1246909" cy="7244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70" rIns="0" bIns="0" anchor="t">
            <a:normAutofit fontScale="85000"/>
          </a:bodyPr>
          <a:lstStyle>
            <a:lvl1pPr marL="0" marR="0" indent="0" algn="l">
              <a:lnSpc>
                <a:spcPts val="2912"/>
              </a:lnSpc>
              <a:spcAft>
                <a:spcPts val="2806"/>
              </a:spcAft>
              <a:defRPr/>
            </a:lvl1pPr>
          </a:lstStyle>
          <a:p>
            <a:pPr marL="0" marR="0" indent="0" algn="l">
              <a:lnSpc>
                <a:spcPts val="3300"/>
              </a:lnSpc>
              <a:spcAft>
                <a:spcPts val="3180"/>
              </a:spcAft>
            </a:pPr>
            <a:r>
              <a:rPr lang="en-US" sz="2382" b="1" spc="185">
                <a:solidFill>
                  <a:srgbClr val="9A001C"/>
                </a:solidFill>
                <a:latin typeface="Tahoma" panose="02020603050405020304" pitchFamily="2"/>
              </a:rPr>
              <a:t>Outline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011382" y="1340784"/>
            <a:ext cx="6165273" cy="378702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>
            <a:normAutofit fontScale="85000"/>
          </a:bodyPr>
          <a:lstStyle>
            <a:lvl1pPr marL="0" marR="0" indent="0" algn="just">
              <a:lnSpc>
                <a:spcPts val="2559"/>
              </a:lnSpc>
              <a:spcBef>
                <a:spcPts val="0"/>
              </a:spcBef>
              <a:spcAft>
                <a:spcPts val="1496"/>
              </a:spcAft>
              <a:defRPr/>
            </a:lvl1pPr>
          </a:lstStyle>
          <a:p>
            <a:pPr marL="0" marR="0" indent="0" algn="just">
              <a:lnSpc>
                <a:spcPts val="2900"/>
              </a:lnSpc>
              <a:spcAft>
                <a:spcPts val="0"/>
              </a:spcAft>
            </a:pPr>
            <a:r>
              <a:rPr lang="en-US" sz="2382" b="1" spc="44">
                <a:solidFill>
                  <a:srgbClr val="323299"/>
                </a:solidFill>
                <a:latin typeface="Tahoma" panose="02020603050405020304" pitchFamily="2"/>
              </a:rPr>
              <a:t>&gt; </a:t>
            </a:r>
            <a:r>
              <a:rPr lang="en-US" sz="2074" b="1" spc="44">
                <a:solidFill>
                  <a:srgbClr val="323299"/>
                </a:solidFill>
                <a:latin typeface="Tahoma" panose="02020603050405020304" pitchFamily="2"/>
              </a:rPr>
              <a:t>Budget headings &amp; ceilings </a:t>
            </a:r>
          </a:p>
          <a:p>
            <a:pPr marL="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82" b="1" spc="53">
                <a:solidFill>
                  <a:srgbClr val="323299"/>
                </a:solidFill>
                <a:latin typeface="Tahoma" panose="02020603050405020304" pitchFamily="2"/>
              </a:rPr>
              <a:t>&gt; </a:t>
            </a:r>
            <a:r>
              <a:rPr lang="en-US" sz="2074" b="1" spc="53">
                <a:solidFill>
                  <a:srgbClr val="323299"/>
                </a:solidFill>
                <a:latin typeface="Tahoma" panose="02020603050405020304" pitchFamily="2"/>
              </a:rPr>
              <a:t>Tendering procedures </a:t>
            </a:r>
          </a:p>
          <a:p>
            <a:pPr marL="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82" b="1" spc="53">
                <a:solidFill>
                  <a:srgbClr val="323299"/>
                </a:solidFill>
                <a:latin typeface="Tahoma" panose="02020603050405020304" pitchFamily="2"/>
              </a:rPr>
              <a:t>&gt; </a:t>
            </a:r>
            <a:r>
              <a:rPr lang="en-US" sz="2074" b="1" spc="53">
                <a:solidFill>
                  <a:srgbClr val="323299"/>
                </a:solidFill>
                <a:latin typeface="Tahoma" panose="02020603050405020304" pitchFamily="2"/>
              </a:rPr>
              <a:t>Subcontracting </a:t>
            </a:r>
          </a:p>
          <a:p>
            <a:pPr marL="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82" b="1" spc="57">
                <a:solidFill>
                  <a:srgbClr val="323299"/>
                </a:solidFill>
                <a:latin typeface="Tahoma" panose="02020603050405020304" pitchFamily="2"/>
              </a:rPr>
              <a:t>&gt; </a:t>
            </a:r>
            <a:r>
              <a:rPr lang="en-US" sz="2074" b="1" spc="57">
                <a:solidFill>
                  <a:srgbClr val="323299"/>
                </a:solidFill>
                <a:latin typeface="Tahoma" panose="02020603050405020304" pitchFamily="2"/>
              </a:rPr>
              <a:t>Exchange rates </a:t>
            </a:r>
          </a:p>
          <a:p>
            <a:pPr marL="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82" b="1" spc="18">
                <a:solidFill>
                  <a:srgbClr val="323299"/>
                </a:solidFill>
                <a:latin typeface="Tahoma" panose="02020603050405020304" pitchFamily="2"/>
              </a:rPr>
              <a:t>&gt; </a:t>
            </a:r>
            <a:r>
              <a:rPr lang="en-US" sz="2074" b="1" spc="18">
                <a:solidFill>
                  <a:srgbClr val="323299"/>
                </a:solidFill>
                <a:latin typeface="Tahoma" panose="02020603050405020304" pitchFamily="2"/>
              </a:rPr>
              <a:t>Financial Report &amp; supporting documents </a:t>
            </a:r>
          </a:p>
          <a:p>
            <a:pPr marL="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82" b="1" spc="44">
                <a:solidFill>
                  <a:srgbClr val="323299"/>
                </a:solidFill>
                <a:latin typeface="Tahoma" panose="02020603050405020304" pitchFamily="2"/>
              </a:rPr>
              <a:t>&gt; </a:t>
            </a:r>
            <a:r>
              <a:rPr lang="en-US" sz="2074" b="1" spc="44">
                <a:solidFill>
                  <a:srgbClr val="323299"/>
                </a:solidFill>
                <a:latin typeface="Tahoma" panose="02020603050405020304" pitchFamily="2"/>
              </a:rPr>
              <a:t>External audit requirement </a:t>
            </a:r>
          </a:p>
          <a:p>
            <a:pPr marL="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82" b="1" spc="44">
                <a:solidFill>
                  <a:srgbClr val="323299"/>
                </a:solidFill>
                <a:latin typeface="Tahoma" panose="02020603050405020304" pitchFamily="2"/>
              </a:rPr>
              <a:t>&gt; </a:t>
            </a:r>
            <a:r>
              <a:rPr lang="en-US" sz="2074" b="1" spc="44">
                <a:solidFill>
                  <a:srgbClr val="323299"/>
                </a:solidFill>
                <a:latin typeface="Tahoma" panose="02020603050405020304" pitchFamily="2"/>
              </a:rPr>
              <a:t>Modifications to the budget </a:t>
            </a:r>
          </a:p>
          <a:p>
            <a:pPr marL="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82" b="1" spc="49">
                <a:solidFill>
                  <a:srgbClr val="323299"/>
                </a:solidFill>
                <a:latin typeface="Tahoma" panose="02020603050405020304" pitchFamily="2"/>
              </a:rPr>
              <a:t>&gt; </a:t>
            </a:r>
            <a:r>
              <a:rPr lang="en-US" sz="2074" b="1" spc="49">
                <a:solidFill>
                  <a:srgbClr val="323299"/>
                </a:solidFill>
                <a:latin typeface="Tahoma" panose="02020603050405020304" pitchFamily="2"/>
              </a:rPr>
              <a:t>Co-financing concept </a:t>
            </a:r>
          </a:p>
          <a:p>
            <a:pPr marL="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82" b="1" spc="40">
                <a:solidFill>
                  <a:srgbClr val="323299"/>
                </a:solidFill>
                <a:latin typeface="Tahoma" panose="02020603050405020304" pitchFamily="2"/>
              </a:rPr>
              <a:t>&gt; </a:t>
            </a:r>
            <a:r>
              <a:rPr lang="en-US" sz="2074" b="1" spc="40">
                <a:solidFill>
                  <a:srgbClr val="323299"/>
                </a:solidFill>
                <a:latin typeface="Tahoma" panose="02020603050405020304" pitchFamily="2"/>
              </a:rPr>
              <a:t>Determination of the final grant </a:t>
            </a:r>
          </a:p>
          <a:p>
            <a:pPr marL="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82" b="1" spc="62">
                <a:solidFill>
                  <a:srgbClr val="323299"/>
                </a:solidFill>
                <a:latin typeface="Tahoma" panose="02020603050405020304" pitchFamily="2"/>
              </a:rPr>
              <a:t>&gt; </a:t>
            </a:r>
            <a:r>
              <a:rPr lang="en-US" sz="2074" b="1" spc="62">
                <a:solidFill>
                  <a:srgbClr val="323299"/>
                </a:solidFill>
                <a:latin typeface="Tahoma" panose="02020603050405020304" pitchFamily="2"/>
              </a:rPr>
              <a:t>Payment cycle </a:t>
            </a:r>
          </a:p>
          <a:p>
            <a:pPr marL="0" marR="0" indent="0" algn="just">
              <a:lnSpc>
                <a:spcPts val="2900"/>
              </a:lnSpc>
              <a:spcBef>
                <a:spcPts val="0"/>
              </a:spcBef>
              <a:spcAft>
                <a:spcPts val="1695"/>
              </a:spcAft>
            </a:pPr>
            <a:r>
              <a:rPr lang="en-US" sz="2382" b="1" spc="57">
                <a:solidFill>
                  <a:srgbClr val="323299"/>
                </a:solidFill>
                <a:latin typeface="Tahoma" panose="02020603050405020304" pitchFamily="2"/>
              </a:rPr>
              <a:t>&gt; </a:t>
            </a:r>
            <a:r>
              <a:rPr lang="en-US" sz="2074" b="1" spc="57">
                <a:solidFill>
                  <a:srgbClr val="323299"/>
                </a:solidFill>
                <a:latin typeface="Tahoma" panose="02020603050405020304" pitchFamily="2"/>
              </a:rPr>
              <a:t>Ex-post audits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1011382" y="5127812"/>
            <a:ext cx="6165273" cy="87966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1492703" marR="0" indent="0" algn="l">
              <a:lnSpc>
                <a:spcPts val="1412"/>
              </a:lnSpc>
              <a:spcAft>
                <a:spcPts val="5440"/>
              </a:spcAft>
              <a:defRPr/>
            </a:lvl1pPr>
          </a:lstStyle>
          <a:p>
            <a:pPr marL="1691640" marR="0" indent="0" algn="l">
              <a:lnSpc>
                <a:spcPts val="1600"/>
              </a:lnSpc>
              <a:spcAft>
                <a:spcPts val="6165"/>
              </a:spcAft>
            </a:pPr>
            <a:r>
              <a:rPr lang="en-US" sz="1147" b="1" i="1" spc="-93">
                <a:solidFill>
                  <a:srgbClr val="FF0000"/>
                </a:solidFill>
                <a:latin typeface="Verdana" panose="02020603050405020304" pitchFamily="2"/>
              </a:rPr>
              <a:t>N.B. : Please note that this document has no legal value.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5317260" y="6007474"/>
            <a:ext cx="1465695" cy="46952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>
            <a:lvl1pPr marL="0" marR="0" indent="0" algn="l">
              <a:lnSpc>
                <a:spcPts val="882"/>
              </a:lnSpc>
              <a:spcAft>
                <a:spcPts val="2735"/>
              </a:spcAft>
              <a:defRPr/>
            </a:lvl1pPr>
          </a:lstStyle>
          <a:p>
            <a:pPr marL="0" marR="0" indent="0" algn="l">
              <a:lnSpc>
                <a:spcPts val="1000"/>
              </a:lnSpc>
              <a:spcAft>
                <a:spcPts val="3100"/>
              </a:spcAft>
            </a:pPr>
            <a:r>
              <a:rPr lang="en-US" sz="794" b="1" u="sng" spc="-13">
                <a:solidFill>
                  <a:srgbClr val="0000FF"/>
                </a:solidFill>
                <a:latin typeface="Times New Roman" panose="02020603050405020304" pitchFamily="1"/>
              </a:rPr>
              <a:t>http://eacea.ec.europa.eu/tempus</a:t>
            </a:r>
            <a:r>
              <a:rPr lang="en-US" sz="100" b="1" spc="-13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85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1507259" y="440952"/>
            <a:ext cx="6317673" cy="30648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2382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427" b="1" spc="0">
                <a:solidFill>
                  <a:srgbClr val="9A001C"/>
                </a:solidFill>
                <a:latin typeface="Tahoma" panose="02020603050405020304" pitchFamily="2"/>
              </a:rPr>
              <a:t>Budget headings &amp; contractual ceilings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795482" y="1355352"/>
            <a:ext cx="2826327" cy="16976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161373" algn="l">
              <a:lnSpc>
                <a:spcPts val="1324"/>
              </a:lnSpc>
              <a:spcAft>
                <a:spcPts val="0"/>
              </a:spcAft>
              <a:buFont typeface="Times New Roman"/>
              <a:buAutoNum type="romanUcPeriod"/>
              <a:defRPr/>
            </a:lvl1pPr>
          </a:lstStyle>
          <a:p>
            <a:pPr marL="0" marR="0" indent="182880" algn="l">
              <a:lnSpc>
                <a:spcPts val="1500"/>
              </a:lnSpc>
              <a:spcAft>
                <a:spcPts val="0"/>
              </a:spcAft>
              <a:buFont typeface="Times New Roman"/>
              <a:buAutoNum type="romanUcPeriod"/>
            </a:pPr>
            <a:r>
              <a:rPr lang="en-US" sz="1412" b="1" spc="-18">
                <a:solidFill>
                  <a:srgbClr val="003298"/>
                </a:solidFill>
                <a:latin typeface="Times New Roman" panose="02020603050405020304" pitchFamily="1"/>
              </a:rPr>
              <a:t>Staff costs (</a:t>
            </a:r>
            <a:r>
              <a:rPr lang="en-US" sz="1412" spc="-18">
                <a:solidFill>
                  <a:srgbClr val="003298"/>
                </a:solidFill>
                <a:latin typeface="Times New Roman" panose="02020603050405020304" pitchFamily="1"/>
              </a:rPr>
              <a:t>incl. replacement costs)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4267200" y="997884"/>
            <a:ext cx="3823855" cy="93569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>
            <a:lvl1pPr marL="0" marR="0" indent="0" algn="l">
              <a:lnSpc>
                <a:spcPts val="1853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65" b="1" u="sng" spc="-9">
                <a:solidFill>
                  <a:srgbClr val="F56B09"/>
                </a:solidFill>
                <a:latin typeface="Times New Roman" panose="02020603050405020304" pitchFamily="1"/>
              </a:rPr>
              <a:t>Max 40%</a:t>
            </a:r>
            <a:r>
              <a:rPr lang="en-US" sz="1544" spc="-9">
                <a:solidFill>
                  <a:srgbClr val="003298"/>
                </a:solidFill>
                <a:latin typeface="Times New Roman" panose="02020603050405020304" pitchFamily="1"/>
              </a:rPr>
              <a:t> of the </a:t>
            </a:r>
            <a:r>
              <a:rPr lang="en-US" sz="1544" u="sng" spc="-4">
                <a:solidFill>
                  <a:srgbClr val="003298"/>
                </a:solidFill>
                <a:latin typeface="Times New Roman" panose="02020603050405020304" pitchFamily="1"/>
              </a:rPr>
              <a:t>total eligible direct costs</a:t>
            </a:r>
            <a:r>
              <a:rPr lang="en-US" sz="1588" b="1" spc="-9">
                <a:solidFill>
                  <a:srgbClr val="F56B09"/>
                </a:solidFill>
                <a:latin typeface="Times New Roman" panose="02020603050405020304" pitchFamily="1"/>
              </a:rPr>
              <a:t>Co-financing is subject to the 40% limit </a:t>
            </a:r>
            <a:r>
              <a:rPr lang="en-US" sz="1588" b="1" spc="-9">
                <a:solidFill>
                  <a:srgbClr val="009999"/>
                </a:solidFill>
                <a:latin typeface="Times New Roman" panose="02020603050405020304" pitchFamily="1"/>
              </a:rPr>
              <a:t>Up to 10% flexibility without authorisation </a:t>
            </a:r>
            <a:r>
              <a:rPr lang="en-US" sz="1588" b="1" spc="-9">
                <a:solidFill>
                  <a:srgbClr val="003298"/>
                </a:solidFill>
                <a:latin typeface="Times New Roman" panose="02020603050405020304" pitchFamily="1"/>
              </a:rPr>
              <a:t>Local salary rates to be applied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795482" y="2514601"/>
            <a:ext cx="2598882" cy="16416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242060" algn="l">
              <a:lnSpc>
                <a:spcPts val="1324"/>
              </a:lnSpc>
              <a:spcAft>
                <a:spcPts val="0"/>
              </a:spcAft>
              <a:buFont typeface="Times New Roman"/>
              <a:buAutoNum type="romanUcPeriod"/>
              <a:defRPr/>
            </a:lvl1pPr>
          </a:lstStyle>
          <a:p>
            <a:pPr marL="0" marR="0" indent="274320" algn="l">
              <a:lnSpc>
                <a:spcPts val="1500"/>
              </a:lnSpc>
              <a:spcAft>
                <a:spcPts val="0"/>
              </a:spcAft>
              <a:buFont typeface="Times New Roman"/>
              <a:buAutoNum type="romanUcPeriod"/>
            </a:pPr>
            <a:r>
              <a:rPr lang="en-US" sz="1412" b="1" spc="-13">
                <a:solidFill>
                  <a:srgbClr val="003298"/>
                </a:solidFill>
                <a:latin typeface="Times New Roman" panose="02020603050405020304" pitchFamily="1"/>
              </a:rPr>
              <a:t>Travel costs and Costs of stay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4267200" y="2202517"/>
            <a:ext cx="3823855" cy="66955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765"/>
              </a:lnSpc>
              <a:spcBef>
                <a:spcPts val="79"/>
              </a:spcBef>
              <a:spcAft>
                <a:spcPts val="0"/>
              </a:spcAft>
              <a:defRPr/>
            </a:lvl1pPr>
          </a:lstStyle>
          <a:p>
            <a:pPr marL="0" marR="0" indent="0" algn="just">
              <a:lnSpc>
                <a:spcPts val="1900"/>
              </a:lnSpc>
              <a:spcAft>
                <a:spcPts val="0"/>
              </a:spcAft>
            </a:pPr>
            <a:r>
              <a:rPr lang="en-US" sz="1588" b="1" spc="-9">
                <a:solidFill>
                  <a:srgbClr val="009999"/>
                </a:solidFill>
                <a:latin typeface="Times New Roman" panose="02020603050405020304" pitchFamily="1"/>
              </a:rPr>
              <a:t>Up to 10% flexibility without authorisation </a:t>
            </a:r>
            <a:r>
              <a:rPr lang="en-US" sz="1588" b="1" spc="-9">
                <a:solidFill>
                  <a:srgbClr val="003298"/>
                </a:solidFill>
                <a:latin typeface="Times New Roman" panose="02020603050405020304" pitchFamily="1"/>
              </a:rPr>
              <a:t>Travel costs: Actual costs per person </a:t>
            </a:r>
          </a:p>
          <a:p>
            <a:pPr marL="0" marR="0" indent="0" algn="l">
              <a:lnSpc>
                <a:spcPts val="200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1588" b="1" spc="0">
                <a:solidFill>
                  <a:srgbClr val="003298"/>
                </a:solidFill>
                <a:latin typeface="Times New Roman" panose="02020603050405020304" pitchFamily="1"/>
              </a:rPr>
              <a:t>Costs of stay: daily allowances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795482" y="3391461"/>
            <a:ext cx="1191491" cy="16416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282403" algn="l">
              <a:lnSpc>
                <a:spcPts val="1235"/>
              </a:lnSpc>
              <a:spcAft>
                <a:spcPts val="0"/>
              </a:spcAft>
              <a:buFont typeface="Times New Roman"/>
              <a:buAutoNum type="romanUcPeriod"/>
              <a:defRPr/>
            </a:lvl1pPr>
          </a:lstStyle>
          <a:p>
            <a:pPr marL="0" marR="0" indent="320040" algn="l">
              <a:lnSpc>
                <a:spcPts val="1400"/>
              </a:lnSpc>
              <a:spcAft>
                <a:spcPts val="0"/>
              </a:spcAft>
              <a:buFont typeface="Times New Roman"/>
              <a:buAutoNum type="romanUcPeriod"/>
            </a:pPr>
            <a:r>
              <a:rPr lang="en-US" sz="1412" b="1" spc="-35">
                <a:solidFill>
                  <a:srgbClr val="003298"/>
                </a:solidFill>
                <a:latin typeface="Times New Roman" panose="02020603050405020304" pitchFamily="1"/>
              </a:rPr>
              <a:t>Equipment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4267200" y="3160059"/>
            <a:ext cx="3823855" cy="69140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>
            <a:lvl1pPr marL="0" marR="0" indent="0" algn="l">
              <a:lnSpc>
                <a:spcPts val="1765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765" b="1" u="sng" spc="-9">
                <a:solidFill>
                  <a:srgbClr val="F56B09"/>
                </a:solidFill>
                <a:latin typeface="Times New Roman" panose="02020603050405020304" pitchFamily="1"/>
              </a:rPr>
              <a:t>Max. 30%</a:t>
            </a:r>
            <a:r>
              <a:rPr lang="en-US" sz="1544" spc="-9">
                <a:solidFill>
                  <a:srgbClr val="003298"/>
                </a:solidFill>
                <a:latin typeface="Times New Roman" panose="02020603050405020304" pitchFamily="1"/>
              </a:rPr>
              <a:t> of the </a:t>
            </a:r>
            <a:r>
              <a:rPr lang="en-US" sz="1544" u="sng" spc="-4">
                <a:solidFill>
                  <a:srgbClr val="003298"/>
                </a:solidFill>
                <a:latin typeface="Times New Roman" panose="02020603050405020304" pitchFamily="1"/>
              </a:rPr>
              <a:t>total eligible direct costs</a:t>
            </a:r>
            <a:r>
              <a:rPr lang="en-US" sz="1588" b="1" spc="-9">
                <a:solidFill>
                  <a:srgbClr val="F56B09"/>
                </a:solidFill>
                <a:latin typeface="Times New Roman" panose="02020603050405020304" pitchFamily="1"/>
              </a:rPr>
              <a:t>Co-financing is subject to the 30% limit </a:t>
            </a:r>
            <a:r>
              <a:rPr lang="en-US" sz="1588" b="1" spc="-9">
                <a:solidFill>
                  <a:srgbClr val="009999"/>
                </a:solidFill>
                <a:latin typeface="Times New Roman" panose="02020603050405020304" pitchFamily="1"/>
              </a:rPr>
              <a:t>Up to 10% flexibility without authorisation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795482" y="3913095"/>
            <a:ext cx="2016991" cy="16416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282403" algn="l">
              <a:lnSpc>
                <a:spcPts val="1235"/>
              </a:lnSpc>
              <a:spcAft>
                <a:spcPts val="0"/>
              </a:spcAft>
              <a:buFont typeface="Times New Roman"/>
              <a:buAutoNum type="romanUcPeriod"/>
              <a:defRPr/>
            </a:lvl1pPr>
          </a:lstStyle>
          <a:p>
            <a:pPr marL="0" marR="0" indent="320040" algn="l">
              <a:lnSpc>
                <a:spcPts val="1400"/>
              </a:lnSpc>
              <a:spcAft>
                <a:spcPts val="0"/>
              </a:spcAft>
              <a:buFont typeface="Times New Roman"/>
              <a:buAutoNum type="romanUcPeriod"/>
            </a:pPr>
            <a:r>
              <a:rPr lang="en-US" sz="1412" b="1" spc="-31">
                <a:solidFill>
                  <a:srgbClr val="003298"/>
                </a:solidFill>
                <a:latin typeface="Times New Roman" panose="02020603050405020304" pitchFamily="1"/>
              </a:rPr>
              <a:t>Printing &amp; Publishing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4267200" y="4095750"/>
            <a:ext cx="3823855" cy="18601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412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588" b="1" spc="-13">
                <a:solidFill>
                  <a:srgbClr val="009999"/>
                </a:solidFill>
                <a:latin typeface="Times New Roman" panose="02020603050405020304" pitchFamily="1"/>
              </a:rPr>
              <a:t>Up to 10% flexibility without authorisation 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795482" y="4356848"/>
            <a:ext cx="1091623" cy="13166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201717" algn="l">
              <a:lnSpc>
                <a:spcPts val="1059"/>
              </a:lnSpc>
              <a:spcAft>
                <a:spcPts val="0"/>
              </a:spcAft>
              <a:buFont typeface="Times New Roman"/>
              <a:buAutoNum type="romanUcPeriod"/>
              <a:defRPr/>
            </a:lvl1pPr>
          </a:lstStyle>
          <a:p>
            <a:pPr marL="0" marR="0" indent="228600" algn="l">
              <a:lnSpc>
                <a:spcPts val="1200"/>
              </a:lnSpc>
              <a:spcAft>
                <a:spcPts val="0"/>
              </a:spcAft>
              <a:buFont typeface="Times New Roman"/>
              <a:buAutoNum type="romanUcPeriod"/>
            </a:pPr>
            <a:r>
              <a:rPr lang="en-US" sz="1412" b="1" spc="-53">
                <a:solidFill>
                  <a:srgbClr val="003298"/>
                </a:solidFill>
                <a:latin typeface="Times New Roman" panose="02020603050405020304" pitchFamily="1"/>
              </a:rPr>
              <a:t>Other costs 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795482" y="4867836"/>
            <a:ext cx="1351973" cy="13166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282403" algn="l">
              <a:lnSpc>
                <a:spcPts val="971"/>
              </a:lnSpc>
              <a:spcAft>
                <a:spcPts val="0"/>
              </a:spcAft>
              <a:buFont typeface="Times New Roman"/>
              <a:buAutoNum type="romanUcPeriod"/>
              <a:defRPr/>
            </a:lvl1pPr>
          </a:lstStyle>
          <a:p>
            <a:pPr marL="0" marR="0" indent="320040" algn="l">
              <a:lnSpc>
                <a:spcPts val="1100"/>
              </a:lnSpc>
              <a:spcAft>
                <a:spcPts val="0"/>
              </a:spcAft>
              <a:buFont typeface="Times New Roman"/>
              <a:buAutoNum type="romanUcPeriod"/>
            </a:pPr>
            <a:r>
              <a:rPr lang="en-US" sz="1412" b="1" spc="-35">
                <a:solidFill>
                  <a:srgbClr val="003298"/>
                </a:solidFill>
                <a:latin typeface="Times New Roman" panose="02020603050405020304" pitchFamily="1"/>
              </a:rPr>
              <a:t>Indirect costs 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4267200" y="4545106"/>
            <a:ext cx="4025900" cy="71269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>
            <a:lvl1pPr marL="0" marR="0" indent="0" algn="l">
              <a:lnSpc>
                <a:spcPts val="1853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65" b="1" u="sng" spc="-18">
                <a:solidFill>
                  <a:srgbClr val="659900"/>
                </a:solidFill>
                <a:latin typeface="Times New Roman" panose="02020603050405020304" pitchFamily="1"/>
              </a:rPr>
              <a:t>7%</a:t>
            </a:r>
            <a:r>
              <a:rPr lang="en-US" sz="1544" spc="-18">
                <a:solidFill>
                  <a:srgbClr val="003298"/>
                </a:solidFill>
                <a:latin typeface="Times New Roman" panose="02020603050405020304" pitchFamily="1"/>
              </a:rPr>
              <a:t> of</a:t>
            </a:r>
            <a:r>
              <a:rPr lang="en-US" sz="1544" spc="-18">
                <a:solidFill>
                  <a:srgbClr val="323299"/>
                </a:solidFill>
                <a:latin typeface="Times New Roman" panose="02020603050405020304" pitchFamily="1"/>
              </a:rPr>
              <a:t> the </a:t>
            </a:r>
            <a:r>
              <a:rPr lang="en-US" sz="1544" u="sng" spc="-13">
                <a:solidFill>
                  <a:srgbClr val="323299"/>
                </a:solidFill>
                <a:latin typeface="Times New Roman" panose="02020603050405020304" pitchFamily="1"/>
              </a:rPr>
              <a:t>total</a:t>
            </a:r>
            <a:r>
              <a:rPr lang="en-US" sz="1544" u="sng" spc="-13">
                <a:solidFill>
                  <a:srgbClr val="003298"/>
                </a:solidFill>
                <a:latin typeface="Times New Roman" panose="02020603050405020304" pitchFamily="1"/>
              </a:rPr>
              <a:t>  eligible direct costs recalculated at the end of the project based on the actual  eligible costs.</a:t>
            </a:r>
            <a:r>
              <a:rPr lang="en-US" sz="1588" b="1" spc="-18">
                <a:solidFill>
                  <a:srgbClr val="659900"/>
                </a:solidFill>
                <a:latin typeface="Times New Roman" panose="02020603050405020304" pitchFamily="1"/>
              </a:rPr>
              <a:t> Co-financing not permitted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5317260" y="6029886"/>
            <a:ext cx="1465695" cy="9132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706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794" b="1" u="sng" spc="-13">
                <a:solidFill>
                  <a:srgbClr val="0000FF"/>
                </a:solidFill>
                <a:latin typeface="Times New Roman" panose="02020603050405020304" pitchFamily="1"/>
              </a:rPr>
              <a:t>http://eacea.ec.europa.eu/tempus</a:t>
            </a:r>
            <a:r>
              <a:rPr lang="en-US" sz="100" b="1" spc="-13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92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740064" y="428625"/>
            <a:ext cx="6253595" cy="37819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>
            <a:lvl1pPr marL="0" marR="0" indent="0" algn="l">
              <a:lnSpc>
                <a:spcPts val="2912"/>
              </a:lnSpc>
              <a:spcAft>
                <a:spcPts val="22"/>
              </a:spcAft>
              <a:defRPr/>
            </a:lvl1pPr>
          </a:lstStyle>
          <a:p>
            <a:pPr marL="0" marR="0" indent="0" algn="l">
              <a:lnSpc>
                <a:spcPts val="3300"/>
              </a:lnSpc>
              <a:spcAft>
                <a:spcPts val="25"/>
              </a:spcAft>
            </a:pPr>
            <a:r>
              <a:rPr lang="en-US" sz="2427" b="1" spc="13">
                <a:solidFill>
                  <a:srgbClr val="A1001E"/>
                </a:solidFill>
                <a:latin typeface="Tahoma" panose="02020603050405020304" pitchFamily="2"/>
              </a:rPr>
              <a:t>I. Staff costs (incl. replacement costs) 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idx="10"/>
          </p:nvPr>
        </p:nvSpPr>
        <p:spPr>
          <a:xfrm>
            <a:off x="720437" y="1425389"/>
            <a:ext cx="1111250" cy="32553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>
            <a:lvl1pPr marL="0" marR="0" indent="0" algn="l">
              <a:lnSpc>
                <a:spcPts val="2559"/>
              </a:lnSpc>
              <a:spcAft>
                <a:spcPts val="18"/>
              </a:spcAft>
              <a:defRPr/>
            </a:lvl1pPr>
          </a:lstStyle>
          <a:p>
            <a:pPr marL="0" marR="0" indent="0" algn="l">
              <a:lnSpc>
                <a:spcPts val="2900"/>
              </a:lnSpc>
              <a:spcAft>
                <a:spcPts val="20"/>
              </a:spcAft>
            </a:pPr>
            <a:r>
              <a:rPr lang="en-US" sz="2074" b="1" spc="-75">
                <a:solidFill>
                  <a:srgbClr val="00999A"/>
                </a:solidFill>
                <a:latin typeface="Tahoma" panose="02020603050405020304" pitchFamily="2"/>
              </a:rPr>
              <a:t>Purpose 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idx="10"/>
          </p:nvPr>
        </p:nvSpPr>
        <p:spPr>
          <a:xfrm>
            <a:off x="2762827" y="927847"/>
            <a:ext cx="5876636" cy="134862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685837" algn="l">
              <a:lnSpc>
                <a:spcPts val="1500"/>
              </a:lnSpc>
              <a:spcBef>
                <a:spcPts val="22"/>
              </a:spcBef>
              <a:spcAft>
                <a:spcPts val="229"/>
              </a:spcAft>
              <a:buFont typeface="Wingdings"/>
              <a:buChar char="·"/>
              <a:defRPr/>
            </a:lvl1pPr>
          </a:lstStyle>
          <a:p>
            <a:pPr marL="0" marR="274320" indent="0" algn="l">
              <a:lnSpc>
                <a:spcPts val="1700"/>
              </a:lnSpc>
              <a:spcAft>
                <a:spcPts val="0"/>
              </a:spcAft>
            </a:pPr>
            <a:r>
              <a:rPr lang="en-US" sz="1147" b="1" spc="0">
                <a:solidFill>
                  <a:srgbClr val="003299"/>
                </a:solidFill>
                <a:latin typeface="Tahoma" panose="02020603050405020304" pitchFamily="2"/>
              </a:rPr>
              <a:t>To cover the costs of staff directly necessary for the achievement of the results and not covered by other sources: </a:t>
            </a:r>
          </a:p>
          <a:p>
            <a:pPr marL="0" marR="0" indent="777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·"/>
            </a:pPr>
            <a:r>
              <a:rPr lang="en-US" sz="1147" b="1" spc="0">
                <a:solidFill>
                  <a:srgbClr val="003299"/>
                </a:solidFill>
                <a:latin typeface="Tahoma" panose="02020603050405020304" pitchFamily="2"/>
              </a:rPr>
              <a:t>Administrative or academic tasks (3.1 Guidelines): </a:t>
            </a:r>
          </a:p>
          <a:p>
            <a:pPr marL="777240" marR="0" indent="50292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գingdings"/>
              <a:buChar char="·"/>
            </a:pPr>
            <a:r>
              <a:rPr lang="en-US" sz="1147" b="1" spc="-35">
                <a:solidFill>
                  <a:srgbClr val="003299"/>
                </a:solidFill>
                <a:latin typeface="Tahoma" panose="02020603050405020304" pitchFamily="2"/>
              </a:rPr>
              <a:t>Course development, maintenance of online courses/website, etc. </a:t>
            </a:r>
          </a:p>
          <a:p>
            <a:pPr marL="777240" marR="0" indent="50292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գingdings"/>
              <a:buChar char="·"/>
            </a:pPr>
            <a:r>
              <a:rPr lang="en-US" sz="1147" b="1" spc="0">
                <a:solidFill>
                  <a:srgbClr val="003299"/>
                </a:solidFill>
                <a:latin typeface="Tahoma" panose="02020603050405020304" pitchFamily="2"/>
              </a:rPr>
              <a:t>Language / IT courses, translation services, evaluation activities when performed by internal staff (if sub-contracted 4 Other costs) </a:t>
            </a:r>
          </a:p>
          <a:p>
            <a:pPr marL="0" marR="0" indent="777240" algn="l">
              <a:lnSpc>
                <a:spcPts val="1700"/>
              </a:lnSpc>
              <a:spcBef>
                <a:spcPts val="25"/>
              </a:spcBef>
              <a:spcAft>
                <a:spcPts val="260"/>
              </a:spcAft>
              <a:buFont typeface="Wingdings"/>
              <a:buChar char="·"/>
            </a:pPr>
            <a:r>
              <a:rPr lang="en-US" sz="1147" b="1" spc="0">
                <a:solidFill>
                  <a:srgbClr val="003299"/>
                </a:solidFill>
                <a:latin typeface="Tahoma" panose="02020603050405020304" pitchFamily="2"/>
              </a:rPr>
              <a:t>Replacement costs for EU staff (3.3 of Guidelines) 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idx="10"/>
          </p:nvPr>
        </p:nvSpPr>
        <p:spPr>
          <a:xfrm>
            <a:off x="587664" y="2536452"/>
            <a:ext cx="1598468" cy="27398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>
            <a:lvl1pPr marL="0" marR="0" indent="0" algn="l">
              <a:lnSpc>
                <a:spcPts val="2559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074" b="1" spc="-35">
                <a:solidFill>
                  <a:srgbClr val="00999A"/>
                </a:solidFill>
                <a:latin typeface="Tahoma" panose="02020603050405020304" pitchFamily="2"/>
              </a:rPr>
              <a:t>Contractual 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idx="10"/>
          </p:nvPr>
        </p:nvSpPr>
        <p:spPr>
          <a:xfrm>
            <a:off x="1102591" y="2810436"/>
            <a:ext cx="670791" cy="3714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>
            <a:lvl1pPr marL="0" marR="0" indent="0" algn="l">
              <a:lnSpc>
                <a:spcPts val="2471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2074" b="1" spc="-101">
                <a:solidFill>
                  <a:srgbClr val="00999A"/>
                </a:solidFill>
                <a:latin typeface="Tahoma" panose="02020603050405020304" pitchFamily="2"/>
              </a:rPr>
              <a:t>rules 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idx="10"/>
          </p:nvPr>
        </p:nvSpPr>
        <p:spPr>
          <a:xfrm>
            <a:off x="2751282" y="2393577"/>
            <a:ext cx="5888182" cy="94689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just">
              <a:lnSpc>
                <a:spcPts val="1500"/>
              </a:lnSpc>
              <a:spcBef>
                <a:spcPts val="35"/>
              </a:spcBef>
              <a:spcAft>
                <a:spcPts val="18"/>
              </a:spcAft>
              <a:defRPr/>
            </a:lvl1pPr>
          </a:lstStyle>
          <a:p>
            <a:pPr marL="0" marR="0" indent="0" algn="just">
              <a:lnSpc>
                <a:spcPts val="1700"/>
              </a:lnSpc>
              <a:spcAft>
                <a:spcPts val="0"/>
              </a:spcAft>
            </a:pPr>
            <a:r>
              <a:rPr lang="en-US" sz="1147" b="1" spc="0">
                <a:solidFill>
                  <a:srgbClr val="003299"/>
                </a:solidFill>
                <a:latin typeface="Tahoma" panose="02020603050405020304" pitchFamily="2"/>
              </a:rPr>
              <a:t>Staff costs should respect local salary rates and reflect the employing institution's usual policy on remuneration. Maximum reference daily rates: Guidelines/Annex 3. </a:t>
            </a:r>
          </a:p>
          <a:p>
            <a:pPr marL="0" marR="0" indent="0" algn="just">
              <a:lnSpc>
                <a:spcPts val="1700"/>
              </a:lnSpc>
              <a:spcBef>
                <a:spcPts val="40"/>
              </a:spcBef>
              <a:spcAft>
                <a:spcPts val="20"/>
              </a:spcAft>
            </a:pPr>
            <a:r>
              <a:rPr lang="en-US" sz="1147" b="1" spc="0">
                <a:solidFill>
                  <a:srgbClr val="003299"/>
                </a:solidFill>
                <a:latin typeface="Tahoma" panose="02020603050405020304" pitchFamily="2"/>
              </a:rPr>
              <a:t>Total expenditure for Staff Costs cannot exceed the 40% ceiling (with 10 % flexibility). Co-financing is also subject to the 40% ceiling. 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idx="10"/>
          </p:nvPr>
        </p:nvSpPr>
        <p:spPr>
          <a:xfrm>
            <a:off x="634423" y="4281768"/>
            <a:ext cx="1526886" cy="64545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>
            <a:lvl1pPr marL="0" marR="0" indent="0" algn="l">
              <a:lnSpc>
                <a:spcPts val="2471"/>
              </a:lnSpc>
              <a:spcBef>
                <a:spcPts val="18"/>
              </a:spcBef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2074" b="1" spc="-35">
                <a:solidFill>
                  <a:srgbClr val="00999A"/>
                </a:solidFill>
                <a:latin typeface="Tahoma" panose="02020603050405020304" pitchFamily="2"/>
              </a:rPr>
              <a:t>Supporting </a:t>
            </a:r>
          </a:p>
          <a:p>
            <a:pPr marL="0" marR="0" indent="0" algn="l">
              <a:lnSpc>
                <a:spcPts val="28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2074" b="1" spc="-31">
                <a:solidFill>
                  <a:srgbClr val="00999A"/>
                </a:solidFill>
                <a:latin typeface="Tahoma" panose="02020603050405020304" pitchFamily="2"/>
              </a:rPr>
              <a:t>documents 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idx="10"/>
          </p:nvPr>
        </p:nvSpPr>
        <p:spPr>
          <a:xfrm>
            <a:off x="2765136" y="3487831"/>
            <a:ext cx="5885873" cy="20859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242060" marR="0" indent="242060" algn="just">
              <a:lnSpc>
                <a:spcPts val="1500"/>
              </a:lnSpc>
              <a:spcBef>
                <a:spcPts val="0"/>
              </a:spcBef>
              <a:spcAft>
                <a:spcPts val="128"/>
              </a:spcAft>
              <a:buFont typeface="Wingdings"/>
              <a:buChar char="·"/>
              <a:defRPr/>
            </a:lvl1pPr>
          </a:lstStyle>
          <a:p>
            <a:pPr marL="0" marR="0" indent="0" algn="l">
              <a:lnSpc>
                <a:spcPts val="1600"/>
              </a:lnSpc>
              <a:spcAft>
                <a:spcPts val="0"/>
              </a:spcAft>
            </a:pPr>
            <a:r>
              <a:rPr lang="en-US" sz="1147" b="1" spc="40">
                <a:solidFill>
                  <a:srgbClr val="003299"/>
                </a:solidFill>
                <a:latin typeface="Tahoma" panose="02020603050405020304" pitchFamily="2"/>
              </a:rPr>
              <a:t>The beneficiary shall retain: </a:t>
            </a:r>
          </a:p>
          <a:p>
            <a:pPr marL="0" marR="0" indent="27432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·"/>
            </a:pPr>
            <a:r>
              <a:rPr lang="en-US" sz="1147" b="1" spc="-40">
                <a:solidFill>
                  <a:srgbClr val="003299"/>
                </a:solidFill>
                <a:latin typeface="Tahoma" panose="02020603050405020304" pitchFamily="2"/>
              </a:rPr>
              <a:t>For staff members: Staff Convention (Guidelines/Annex 1) </a:t>
            </a:r>
          </a:p>
          <a:p>
            <a:pPr marL="274320" marR="0" indent="274320" algn="just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·"/>
            </a:pPr>
            <a:r>
              <a:rPr lang="en-US" sz="1147" b="1" spc="0">
                <a:solidFill>
                  <a:srgbClr val="003299"/>
                </a:solidFill>
                <a:latin typeface="Tahoma" panose="02020603050405020304" pitchFamily="2"/>
              </a:rPr>
              <a:t>For external staff: Subcontract and invoice (plus 3 quotations if the contract is &gt; EUR 25,000) </a:t>
            </a:r>
          </a:p>
          <a:p>
            <a:pPr marL="137160" marR="0" indent="274320" algn="l">
              <a:lnSpc>
                <a:spcPts val="1700"/>
              </a:lnSpc>
              <a:spcBef>
                <a:spcPts val="5"/>
              </a:spcBef>
              <a:spcAft>
                <a:spcPts val="0"/>
              </a:spcAft>
              <a:buFont typeface="Wingdings"/>
              <a:buChar char="·"/>
            </a:pPr>
            <a:r>
              <a:rPr lang="en-US" sz="1147" b="1" spc="141">
                <a:solidFill>
                  <a:srgbClr val="003299"/>
                </a:solidFill>
                <a:latin typeface="Tahoma" panose="02020603050405020304" pitchFamily="2"/>
              </a:rPr>
              <a:t>For replacement of EU teaching staff: confirmation of engagement from EU institution and Staff Convention </a:t>
            </a:r>
            <a:r>
              <a:rPr lang="en-US" sz="1147" b="1" spc="141">
                <a:solidFill>
                  <a:srgbClr val="A1001E"/>
                </a:solidFill>
                <a:latin typeface="Tahoma" panose="02020603050405020304" pitchFamily="2"/>
              </a:rPr>
              <a:t>The beneficiary shall provide: </a:t>
            </a:r>
          </a:p>
          <a:p>
            <a:pPr marL="274320" marR="0" indent="274320" algn="just">
              <a:lnSpc>
                <a:spcPts val="1700"/>
              </a:lnSpc>
              <a:spcBef>
                <a:spcPts val="10"/>
              </a:spcBef>
              <a:spcAft>
                <a:spcPts val="0"/>
              </a:spcAft>
              <a:buFont typeface="Wingdings"/>
              <a:buChar char="·"/>
            </a:pPr>
            <a:r>
              <a:rPr lang="en-US" sz="1147" b="1" spc="0">
                <a:solidFill>
                  <a:srgbClr val="A1001E"/>
                </a:solidFill>
                <a:latin typeface="Tahoma" panose="02020603050405020304" pitchFamily="2"/>
              </a:rPr>
              <a:t>Copies of subcontracts and invoices if the contract or remuneration is higher than EUR 25,000 </a:t>
            </a:r>
          </a:p>
          <a:p>
            <a:pPr marL="274320" marR="0" indent="274320" algn="just">
              <a:lnSpc>
                <a:spcPts val="1700"/>
              </a:lnSpc>
              <a:spcBef>
                <a:spcPts val="0"/>
              </a:spcBef>
              <a:spcAft>
                <a:spcPts val="145"/>
              </a:spcAft>
              <a:buFont typeface="Wingdings"/>
              <a:buChar char="·"/>
            </a:pPr>
            <a:r>
              <a:rPr lang="en-US" sz="1147" b="1" spc="-35">
                <a:solidFill>
                  <a:srgbClr val="A1001E"/>
                </a:solidFill>
                <a:latin typeface="Tahoma" panose="02020603050405020304" pitchFamily="2"/>
              </a:rPr>
              <a:t>Explanation &amp; supporting documents to be given in the financial statement (final report) if higher salary rates are applied (Guidelines/Annex 3)</a:t>
            </a:r>
            <a:r>
              <a:rPr lang="en-US" sz="971" b="1" i="1" spc="-35">
                <a:solidFill>
                  <a:srgbClr val="A1001E"/>
                </a:solidFill>
                <a:latin typeface="Verdana" panose="02020603050405020304" pitchFamily="2"/>
              </a:rPr>
              <a:t>. </a:t>
            </a:r>
          </a:p>
        </p:txBody>
      </p:sp>
      <p:sp>
        <p:nvSpPr>
          <p:cNvPr id="57" name="Text Placeholder 56"/>
          <p:cNvSpPr>
            <a:spLocks noGrp="1"/>
          </p:cNvSpPr>
          <p:nvPr>
            <p:ph type="body" idx="10"/>
          </p:nvPr>
        </p:nvSpPr>
        <p:spPr>
          <a:xfrm>
            <a:off x="5317260" y="6007473"/>
            <a:ext cx="1465695" cy="1154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>
            <a:lvl1pPr marL="0" marR="0" indent="0" algn="l">
              <a:lnSpc>
                <a:spcPts val="794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794" b="1" u="sng" spc="-13">
                <a:solidFill>
                  <a:srgbClr val="0000FF"/>
                </a:solidFill>
                <a:latin typeface="Times New Roman" panose="02020603050405020304" pitchFamily="1"/>
              </a:rPr>
              <a:t>http://eacea.ec.europa.eu/tempus</a:t>
            </a:r>
            <a:r>
              <a:rPr lang="en-US" sz="100" b="1" spc="-13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369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1_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Placeholder 68"/>
          <p:cNvSpPr>
            <a:spLocks noGrp="1"/>
          </p:cNvSpPr>
          <p:nvPr>
            <p:ph type="body" idx="10"/>
          </p:nvPr>
        </p:nvSpPr>
        <p:spPr>
          <a:xfrm>
            <a:off x="573809" y="4313704"/>
            <a:ext cx="1844964" cy="839321"/>
          </a:xfrm>
          <a:prstGeom prst="rect">
            <a:avLst/>
          </a:prstGeom>
          <a:solidFill>
            <a:srgbClr val="FFFFFF"/>
          </a:solidFill>
          <a:ln w="15240" cmpd="sng">
            <a:solidFill>
              <a:srgbClr val="0032CC"/>
            </a:solidFill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80" name="Text Placeholder 79"/>
          <p:cNvSpPr>
            <a:spLocks noGrp="1"/>
          </p:cNvSpPr>
          <p:nvPr>
            <p:ph type="body" idx="10"/>
          </p:nvPr>
        </p:nvSpPr>
        <p:spPr>
          <a:xfrm>
            <a:off x="573809" y="1516716"/>
            <a:ext cx="1454727" cy="583826"/>
          </a:xfrm>
          <a:prstGeom prst="rect">
            <a:avLst/>
          </a:prstGeom>
          <a:noFill/>
          <a:ln w="15240" cmpd="sng">
            <a:solidFill>
              <a:srgbClr val="0032CC"/>
            </a:solidFill>
            <a:prstDash val="solid"/>
          </a:ln>
        </p:spPr>
        <p:txBody>
          <a:bodyPr vert="horz" lIns="0" tIns="124460" rIns="0" bIns="0" anchor="t"/>
          <a:lstStyle>
            <a:lvl1pPr marL="121030" marR="0" indent="0" algn="l">
              <a:lnSpc>
                <a:spcPts val="2735"/>
              </a:lnSpc>
              <a:spcAft>
                <a:spcPts val="781"/>
              </a:spcAft>
              <a:defRPr/>
            </a:lvl1pPr>
          </a:lstStyle>
          <a:p>
            <a:pPr marL="137160" marR="0" indent="0" algn="l">
              <a:lnSpc>
                <a:spcPts val="3100"/>
              </a:lnSpc>
              <a:spcAft>
                <a:spcPts val="885"/>
              </a:spcAft>
            </a:pPr>
            <a:r>
              <a:rPr lang="en-US" sz="2250" b="1" spc="-4">
                <a:solidFill>
                  <a:srgbClr val="00999A"/>
                </a:solidFill>
                <a:latin typeface="Tahoma" panose="02020603050405020304" pitchFamily="2"/>
              </a:rPr>
              <a:t>Purpose </a:t>
            </a:r>
          </a:p>
        </p:txBody>
      </p:sp>
      <p:sp>
        <p:nvSpPr>
          <p:cNvPr id="81" name="Text Placeholder 80"/>
          <p:cNvSpPr>
            <a:spLocks noGrp="1"/>
          </p:cNvSpPr>
          <p:nvPr>
            <p:ph type="body" idx="10"/>
          </p:nvPr>
        </p:nvSpPr>
        <p:spPr>
          <a:xfrm>
            <a:off x="3100532" y="1465730"/>
            <a:ext cx="5634182" cy="7233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80687" indent="0" algn="just">
              <a:lnSpc>
                <a:spcPts val="1412"/>
              </a:lnSpc>
              <a:spcAft>
                <a:spcPts val="0"/>
              </a:spcAft>
              <a:defRPr/>
            </a:lvl1pPr>
          </a:lstStyle>
          <a:p>
            <a:pPr marL="0" marR="91440" indent="0" algn="just">
              <a:lnSpc>
                <a:spcPts val="1600"/>
              </a:lnSpc>
              <a:spcAft>
                <a:spcPts val="0"/>
              </a:spcAft>
            </a:pPr>
            <a:r>
              <a:rPr lang="en-US" sz="1147" b="1" spc="0">
                <a:solidFill>
                  <a:srgbClr val="003299"/>
                </a:solidFill>
                <a:latin typeface="Tahoma" panose="02020603050405020304" pitchFamily="2"/>
              </a:rPr>
              <a:t>To cover the costs of travel and subsistence allowances of staff and subcontractors for motilities linked to: teaching/training assignments, retraining, update of courses, practical placements, short visits for coordination and planning, language training, dissemination visits. </a:t>
            </a:r>
          </a:p>
        </p:txBody>
      </p:sp>
      <p:sp>
        <p:nvSpPr>
          <p:cNvPr id="82" name="Text Placeholder 81"/>
          <p:cNvSpPr>
            <a:spLocks noGrp="1"/>
          </p:cNvSpPr>
          <p:nvPr>
            <p:ph type="body" idx="10"/>
          </p:nvPr>
        </p:nvSpPr>
        <p:spPr>
          <a:xfrm>
            <a:off x="573809" y="2786343"/>
            <a:ext cx="1844964" cy="838760"/>
          </a:xfrm>
          <a:prstGeom prst="rect">
            <a:avLst/>
          </a:prstGeom>
          <a:noFill/>
          <a:ln w="15240" cmpd="sng">
            <a:solidFill>
              <a:srgbClr val="0032CC"/>
            </a:solidFill>
            <a:prstDash val="solid"/>
          </a:ln>
        </p:spPr>
        <p:txBody>
          <a:bodyPr vert="horz" lIns="0" tIns="69215" rIns="0" bIns="0" anchor="t"/>
          <a:lstStyle>
            <a:lvl1pPr marL="524463" marR="0" indent="0" algn="l">
              <a:lnSpc>
                <a:spcPts val="2735"/>
              </a:lnSpc>
              <a:spcBef>
                <a:spcPts val="57"/>
              </a:spcBef>
              <a:spcAft>
                <a:spcPts val="419"/>
              </a:spcAft>
              <a:defRPr/>
            </a:lvl1pPr>
          </a:lstStyle>
          <a:p>
            <a:pPr marL="0" marR="0" indent="0" algn="l">
              <a:lnSpc>
                <a:spcPts val="3100"/>
              </a:lnSpc>
              <a:spcAft>
                <a:spcPts val="0"/>
              </a:spcAft>
            </a:pPr>
            <a:r>
              <a:rPr lang="en-US" sz="2250" b="1" spc="4">
                <a:solidFill>
                  <a:srgbClr val="00999A"/>
                </a:solidFill>
                <a:latin typeface="Tahoma" panose="02020603050405020304" pitchFamily="2"/>
              </a:rPr>
              <a:t>Contractual </a:t>
            </a:r>
          </a:p>
          <a:p>
            <a:pPr marL="594360" marR="0" indent="0" algn="l">
              <a:lnSpc>
                <a:spcPts val="3100"/>
              </a:lnSpc>
              <a:spcBef>
                <a:spcPts val="65"/>
              </a:spcBef>
              <a:spcAft>
                <a:spcPts val="475"/>
              </a:spcAft>
            </a:pPr>
            <a:r>
              <a:rPr lang="en-US" sz="2250" b="1" spc="-4">
                <a:solidFill>
                  <a:srgbClr val="00999A"/>
                </a:solidFill>
                <a:latin typeface="Tahoma" panose="02020603050405020304" pitchFamily="2"/>
              </a:rPr>
              <a:t>rules </a:t>
            </a:r>
          </a:p>
        </p:txBody>
      </p:sp>
      <p:sp>
        <p:nvSpPr>
          <p:cNvPr id="83" name="Text Placeholder 82"/>
          <p:cNvSpPr>
            <a:spLocks noGrp="1"/>
          </p:cNvSpPr>
          <p:nvPr>
            <p:ph type="body" idx="10"/>
          </p:nvPr>
        </p:nvSpPr>
        <p:spPr>
          <a:xfrm>
            <a:off x="3089564" y="2708462"/>
            <a:ext cx="5645150" cy="10673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235"/>
              </a:lnSpc>
              <a:spcBef>
                <a:spcPts val="0"/>
              </a:spcBef>
              <a:spcAft>
                <a:spcPts val="0"/>
              </a:spcAft>
              <a:buFont typeface="գingdings"/>
              <a:buChar char="·"/>
              <a:defRPr/>
            </a:lvl1pPr>
          </a:lstStyle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147" b="1" spc="40">
                <a:solidFill>
                  <a:srgbClr val="003299"/>
                </a:solidFill>
                <a:latin typeface="Tahoma" panose="02020603050405020304" pitchFamily="2"/>
              </a:rPr>
              <a:t>The budget for Travel Costs and Costs of Stay should: </a:t>
            </a:r>
          </a:p>
          <a:p>
            <a:pPr marL="274320" marR="91440" indent="228600" algn="just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գingdings"/>
              <a:buChar char="·"/>
            </a:pPr>
            <a:r>
              <a:rPr lang="en-US" sz="1147" b="1" spc="-35">
                <a:solidFill>
                  <a:srgbClr val="003299"/>
                </a:solidFill>
                <a:latin typeface="Tahoma" panose="02020603050405020304" pitchFamily="2"/>
              </a:rPr>
              <a:t>cover only </a:t>
            </a:r>
            <a:r>
              <a:rPr lang="en-US" sz="1147" b="1" u="sng" spc="-35">
                <a:solidFill>
                  <a:srgbClr val="003299"/>
                </a:solidFill>
                <a:latin typeface="Tahoma" panose="02020603050405020304" pitchFamily="2"/>
              </a:rPr>
              <a:t>actual travel costs</a:t>
            </a:r>
            <a:r>
              <a:rPr lang="en-US" sz="1147" b="1" spc="-35">
                <a:solidFill>
                  <a:srgbClr val="003299"/>
                </a:solidFill>
                <a:latin typeface="Tahoma" panose="02020603050405020304" pitchFamily="2"/>
              </a:rPr>
              <a:t> (including visa fee and related obligatory insurance, travel insurance and cancellation costs if justified) </a:t>
            </a:r>
          </a:p>
          <a:p>
            <a:pPr marL="274320" marR="91440" indent="228600" algn="just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գingdings"/>
              <a:buChar char="·"/>
            </a:pPr>
            <a:r>
              <a:rPr lang="en-US" sz="1147" b="1" spc="0">
                <a:solidFill>
                  <a:srgbClr val="003299"/>
                </a:solidFill>
                <a:latin typeface="Tahoma" panose="02020603050405020304" pitchFamily="2"/>
              </a:rPr>
              <a:t>cover the </a:t>
            </a:r>
            <a:r>
              <a:rPr lang="en-US" sz="1147" b="1" u="sng" spc="0">
                <a:solidFill>
                  <a:srgbClr val="003299"/>
                </a:solidFill>
                <a:latin typeface="Tahoma" panose="02020603050405020304" pitchFamily="2"/>
              </a:rPr>
              <a:t>daily allowance:</a:t>
            </a:r>
            <a:r>
              <a:rPr lang="en-US" sz="1147" b="1" spc="0">
                <a:solidFill>
                  <a:srgbClr val="003299"/>
                </a:solidFill>
                <a:latin typeface="Tahoma" panose="02020603050405020304" pitchFamily="2"/>
              </a:rPr>
              <a:t> the ceilings per person indicated at point 4.4.3 of the Guidelines must be respected </a:t>
            </a:r>
          </a:p>
          <a:p>
            <a:pPr marL="0" marR="0" indent="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79" b="1" i="1" spc="-88">
                <a:solidFill>
                  <a:srgbClr val="003299"/>
                </a:solidFill>
                <a:latin typeface="Verdana" panose="02020603050405020304" pitchFamily="2"/>
              </a:rPr>
              <a:t>Travel for research activities is not allowed </a:t>
            </a:r>
          </a:p>
        </p:txBody>
      </p:sp>
      <p:sp>
        <p:nvSpPr>
          <p:cNvPr id="84" name="Text Placeholder 83"/>
          <p:cNvSpPr>
            <a:spLocks noGrp="1"/>
          </p:cNvSpPr>
          <p:nvPr>
            <p:ph type="body" idx="10"/>
          </p:nvPr>
        </p:nvSpPr>
        <p:spPr>
          <a:xfrm>
            <a:off x="667905" y="4448175"/>
            <a:ext cx="1659659" cy="581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2294"/>
              </a:lnSpc>
              <a:spcBef>
                <a:spcPts val="40"/>
              </a:spcBef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2250" b="1" spc="-35">
                <a:solidFill>
                  <a:srgbClr val="00999A"/>
                </a:solidFill>
                <a:latin typeface="Tahoma" panose="02020603050405020304" pitchFamily="2"/>
              </a:rPr>
              <a:t>Supporting </a:t>
            </a:r>
          </a:p>
          <a:p>
            <a:pPr marL="0" marR="0" indent="0" algn="l">
              <a:lnSpc>
                <a:spcPts val="2600"/>
              </a:lnSpc>
              <a:spcBef>
                <a:spcPts val="45"/>
              </a:spcBef>
              <a:spcAft>
                <a:spcPts val="0"/>
              </a:spcAft>
            </a:pPr>
            <a:r>
              <a:rPr lang="en-US" sz="2250" b="1" spc="-26">
                <a:solidFill>
                  <a:srgbClr val="00999A"/>
                </a:solidFill>
                <a:latin typeface="Tahoma" panose="02020603050405020304" pitchFamily="2"/>
              </a:rPr>
              <a:t>documents </a:t>
            </a:r>
          </a:p>
        </p:txBody>
      </p:sp>
      <p:sp>
        <p:nvSpPr>
          <p:cNvPr id="85" name="Text Placeholder 84"/>
          <p:cNvSpPr>
            <a:spLocks noGrp="1"/>
          </p:cNvSpPr>
          <p:nvPr>
            <p:ph type="body" idx="10"/>
          </p:nvPr>
        </p:nvSpPr>
        <p:spPr>
          <a:xfrm>
            <a:off x="3109191" y="4179234"/>
            <a:ext cx="5625523" cy="7233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242060" marR="0" indent="242060" algn="l">
              <a:lnSpc>
                <a:spcPts val="1412"/>
              </a:lnSpc>
              <a:spcBef>
                <a:spcPts val="22"/>
              </a:spcBef>
              <a:spcAft>
                <a:spcPts val="0"/>
              </a:spcAft>
              <a:buFont typeface="գingdings"/>
              <a:buChar char="·"/>
              <a:defRPr/>
            </a:lvl1pPr>
          </a:lstStyle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147" b="1" spc="40">
                <a:solidFill>
                  <a:srgbClr val="003299"/>
                </a:solidFill>
                <a:latin typeface="Tahoma" panose="02020603050405020304" pitchFamily="2"/>
              </a:rPr>
              <a:t>The beneficiary shall retain with the project accounts: </a:t>
            </a:r>
          </a:p>
          <a:p>
            <a:pPr marL="274320" marR="91440" indent="27432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գingdings"/>
              <a:buChar char="·"/>
            </a:pPr>
            <a:r>
              <a:rPr lang="en-US" sz="1147" b="1" spc="0">
                <a:solidFill>
                  <a:srgbClr val="003299"/>
                </a:solidFill>
                <a:latin typeface="Tahoma" panose="02020603050405020304" pitchFamily="2"/>
              </a:rPr>
              <a:t>a SIGNED &amp; filled-in Individual Mobility Report for each mobility using the standard form (Guidelines, Annex 2) </a:t>
            </a:r>
          </a:p>
          <a:p>
            <a:pPr marL="274320" marR="0" indent="274320" algn="l">
              <a:lnSpc>
                <a:spcPts val="1600"/>
              </a:lnSpc>
              <a:spcBef>
                <a:spcPts val="25"/>
              </a:spcBef>
              <a:spcAft>
                <a:spcPts val="0"/>
              </a:spcAft>
              <a:buFont typeface="գingdings"/>
              <a:buChar char="·"/>
            </a:pPr>
            <a:r>
              <a:rPr lang="en-US" sz="1147" b="1" spc="-31">
                <a:solidFill>
                  <a:srgbClr val="003299"/>
                </a:solidFill>
                <a:latin typeface="Tahoma" panose="02020603050405020304" pitchFamily="2"/>
              </a:rPr>
              <a:t>readable copies of travel tickets, invoices, boarding passes, receipts. </a:t>
            </a:r>
          </a:p>
        </p:txBody>
      </p:sp>
      <p:sp>
        <p:nvSpPr>
          <p:cNvPr id="86" name="Text Placeholder 85"/>
          <p:cNvSpPr>
            <a:spLocks noGrp="1"/>
          </p:cNvSpPr>
          <p:nvPr>
            <p:ph type="body" idx="10"/>
          </p:nvPr>
        </p:nvSpPr>
        <p:spPr>
          <a:xfrm>
            <a:off x="398896" y="5039846"/>
            <a:ext cx="8335818" cy="15856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100858" indent="0" algn="r">
              <a:lnSpc>
                <a:spcPts val="1235"/>
              </a:lnSpc>
              <a:spcAft>
                <a:spcPts val="0"/>
              </a:spcAft>
              <a:defRPr/>
            </a:lvl1pPr>
          </a:lstStyle>
          <a:p>
            <a:pPr marL="0" marR="114300" indent="0" algn="r">
              <a:lnSpc>
                <a:spcPts val="1400"/>
              </a:lnSpc>
              <a:spcAft>
                <a:spcPts val="0"/>
              </a:spcAft>
            </a:pPr>
            <a:r>
              <a:rPr lang="en-US" sz="1147" b="1" spc="44">
                <a:solidFill>
                  <a:srgbClr val="9E001E"/>
                </a:solidFill>
                <a:latin typeface="Tahoma" panose="02020603050405020304" pitchFamily="2"/>
              </a:rPr>
              <a:t>The beneficiary is not requested to send any supporting documents </a:t>
            </a:r>
          </a:p>
        </p:txBody>
      </p:sp>
      <p:sp>
        <p:nvSpPr>
          <p:cNvPr id="87" name="Text Placeholder 86"/>
          <p:cNvSpPr>
            <a:spLocks noGrp="1"/>
          </p:cNvSpPr>
          <p:nvPr>
            <p:ph type="body" idx="10"/>
          </p:nvPr>
        </p:nvSpPr>
        <p:spPr>
          <a:xfrm>
            <a:off x="398896" y="5228105"/>
            <a:ext cx="8335818" cy="15632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2622316" marR="0" indent="0" algn="l">
              <a:lnSpc>
                <a:spcPts val="1235"/>
              </a:lnSpc>
              <a:spcAft>
                <a:spcPts val="0"/>
              </a:spcAft>
              <a:defRPr/>
            </a:lvl1pPr>
          </a:lstStyle>
          <a:p>
            <a:pPr marL="297180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147" b="1" spc="40">
                <a:solidFill>
                  <a:srgbClr val="9E001E"/>
                </a:solidFill>
                <a:latin typeface="Tahoma" panose="02020603050405020304" pitchFamily="2"/>
              </a:rPr>
              <a:t>with the Final report. </a:t>
            </a:r>
          </a:p>
        </p:txBody>
      </p:sp>
      <p:sp>
        <p:nvSpPr>
          <p:cNvPr id="88" name="Text Placeholder 87"/>
          <p:cNvSpPr>
            <a:spLocks noGrp="1"/>
          </p:cNvSpPr>
          <p:nvPr>
            <p:ph type="body" idx="10"/>
          </p:nvPr>
        </p:nvSpPr>
        <p:spPr>
          <a:xfrm>
            <a:off x="398896" y="6029886"/>
            <a:ext cx="8335818" cy="9132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4760513" marR="0" indent="0" algn="l">
              <a:lnSpc>
                <a:spcPts val="706"/>
              </a:lnSpc>
              <a:spcAft>
                <a:spcPts val="0"/>
              </a:spcAft>
              <a:defRPr/>
            </a:lvl1pPr>
          </a:lstStyle>
          <a:p>
            <a:pPr marL="539496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794" b="1" u="sng" spc="0">
                <a:solidFill>
                  <a:srgbClr val="0000FF"/>
                </a:solidFill>
                <a:latin typeface="Times New Roman" panose="02020603050405020304" pitchFamily="1"/>
              </a:rPr>
              <a:t>http://eacea.ec.europa.eu/tempus</a:t>
            </a:r>
            <a:r>
              <a:rPr lang="en-US" sz="100" b="1" spc="0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556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72" r:id="rId3"/>
    <p:sldLayoutId id="2147483673" r:id="rId4"/>
    <p:sldLayoutId id="2147483674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  <p:sldLayoutId id="2147483702" r:id="rId32"/>
    <p:sldLayoutId id="2147483703" r:id="rId33"/>
    <p:sldLayoutId id="2147483704" r:id="rId34"/>
    <p:sldLayoutId id="2147483705" r:id="rId35"/>
    <p:sldLayoutId id="2147483706" r:id="rId36"/>
    <p:sldLayoutId id="2147483707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692021"/>
            <a:ext cx="6858000" cy="1790700"/>
          </a:xfrm>
        </p:spPr>
        <p:txBody>
          <a:bodyPr>
            <a:normAutofit/>
          </a:bodyPr>
          <a:lstStyle/>
          <a:p>
            <a:r>
              <a:rPr lang="en-US" smtClean="0"/>
              <a:t>Financial overview of the project implementation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450199"/>
            <a:ext cx="6858000" cy="1241822"/>
          </a:xfrm>
        </p:spPr>
        <p:txBody>
          <a:bodyPr/>
          <a:lstStyle/>
          <a:p>
            <a:r>
              <a:rPr lang="en-US" smtClean="0"/>
              <a:t>Modernization and Harmonization of Tourism Study Programs in Serbia</a:t>
            </a:r>
            <a:br>
              <a:rPr lang="en-US" smtClean="0"/>
            </a:br>
            <a:r>
              <a:rPr lang="en-US" smtClean="0"/>
              <a:t>544543-TEMPUS-1-2013-1-RS-TEMPUS-JPCR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0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0815" y="170815"/>
            <a:ext cx="1767840" cy="606425"/>
          </a:xfrm>
          <a:prstGeom prst="rect">
            <a:avLst/>
          </a:prstGeom>
        </p:spPr>
      </p:pic>
      <p:graphicFrame>
        <p:nvGraphicFramePr>
          <p:cNvPr id="41" name="table 41"/>
          <p:cNvGraphicFramePr>
            <a:graphicFrameLocks noGrp="1"/>
          </p:cNvGraphicFramePr>
          <p:nvPr/>
        </p:nvGraphicFramePr>
        <p:xfrm>
          <a:off x="170815" y="165100"/>
          <a:ext cx="8293100" cy="887730"/>
        </p:xfrm>
        <a:graphic>
          <a:graphicData uri="http://schemas.openxmlformats.org/drawingml/2006/table">
            <a:tbl>
              <a:tblPr/>
              <a:tblGrid>
                <a:gridCol w="1767840"/>
                <a:gridCol w="6525260"/>
              </a:tblGrid>
              <a:tr h="887730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724785" indent="0" algn="r">
                        <a:lnSpc>
                          <a:spcPts val="4100"/>
                        </a:lnSpc>
                        <a:spcBef>
                          <a:spcPts val="2890"/>
                        </a:spcBef>
                        <a:spcAft>
                          <a:spcPts val="0"/>
                        </a:spcAft>
                      </a:pPr>
                      <a:r>
                        <a:rPr lang="en-US" sz="370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Staff Costs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170815" y="1327150"/>
            <a:ext cx="8293100" cy="37909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4305" rIns="0" bIns="0" anchor="t"/>
          <a:lstStyle/>
          <a:p>
            <a:pPr marL="228600" marR="0" indent="365760" algn="just">
              <a:lnSpc>
                <a:spcPts val="31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30">
                <a:solidFill>
                  <a:srgbClr val="000000"/>
                </a:solidFill>
                <a:latin typeface="Tahoma" panose="02020603050405020304" pitchFamily="2"/>
              </a:rPr>
              <a:t>Vezano za Staff costs revizor još proverava: </a:t>
            </a:r>
          </a:p>
          <a:p>
            <a:pPr marL="228600" marR="0" indent="365760" algn="just">
              <a:lnSpc>
                <a:spcPts val="3100"/>
              </a:lnSpc>
              <a:spcBef>
                <a:spcPts val="975"/>
              </a:spcBef>
              <a:spcAft>
                <a:spcPts val="0"/>
              </a:spcAft>
              <a:buFont typeface="Tahoma"/>
              <a:buAutoNum type="arabicPeriod"/>
            </a:pP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status zaposlenog i uslove njegovog zaposlenja-</a:t>
            </a:r>
          </a:p>
          <a:p>
            <a:pPr marL="59436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proverava ugovor ili payslip-ove </a:t>
            </a:r>
          </a:p>
          <a:p>
            <a:pPr marL="228600" marR="0" indent="365760" algn="just">
              <a:lnSpc>
                <a:spcPts val="3000"/>
              </a:lnSpc>
              <a:spcBef>
                <a:spcPts val="995"/>
              </a:spcBef>
              <a:spcAft>
                <a:spcPts val="0"/>
              </a:spcAft>
              <a:buFont typeface="Tahoma"/>
              <a:buAutoNum type="arabicPeriod"/>
            </a:pPr>
            <a:r>
              <a:rPr lang="en-US" sz="2400" spc="65">
                <a:solidFill>
                  <a:srgbClr val="000000"/>
                </a:solidFill>
                <a:latin typeface="Tahoma" panose="02020603050405020304" pitchFamily="2"/>
              </a:rPr>
              <a:t>proverava da li postoje autorizovani i potpisani time </a:t>
            </a:r>
          </a:p>
          <a:p>
            <a:pPr marL="59436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45">
                <a:solidFill>
                  <a:srgbClr val="000000"/>
                </a:solidFill>
                <a:latin typeface="Tahoma" panose="02020603050405020304" pitchFamily="2"/>
              </a:rPr>
              <a:t>sheet-ovi za zaposlene </a:t>
            </a:r>
          </a:p>
          <a:p>
            <a:pPr marL="228600" marR="0" indent="365760" algn="just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Font typeface="Tahoma"/>
              <a:buAutoNum type="arabicPeriod"/>
            </a:pPr>
            <a:r>
              <a:rPr lang="en-US" sz="2400" spc="40">
                <a:solidFill>
                  <a:srgbClr val="000000"/>
                </a:solidFill>
                <a:latin typeface="Tahoma" panose="02020603050405020304" pitchFamily="2"/>
              </a:rPr>
              <a:t>proverava daily rate za zaposlene kako se ne bi </a:t>
            </a:r>
          </a:p>
          <a:p>
            <a:pPr marL="59436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40">
                <a:solidFill>
                  <a:srgbClr val="000000"/>
                </a:solidFill>
                <a:latin typeface="Tahoma" panose="02020603050405020304" pitchFamily="2"/>
              </a:rPr>
              <a:t>razlikovali od dozvoljenih po pravilima EACA (uzima se </a:t>
            </a:r>
          </a:p>
          <a:p>
            <a:pPr marL="59436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30">
                <a:solidFill>
                  <a:srgbClr val="000000"/>
                </a:solidFill>
                <a:latin typeface="Tahoma" panose="02020603050405020304" pitchFamily="2"/>
              </a:rPr>
              <a:t>sa sve porezima i doprinosima, tzv. Bruto II) </a:t>
            </a:r>
          </a:p>
        </p:txBody>
      </p:sp>
    </p:spTree>
    <p:extLst>
      <p:ext uri="{BB962C8B-B14F-4D97-AF65-F5344CB8AC3E}">
        <p14:creationId xmlns:p14="http://schemas.microsoft.com/office/powerpoint/2010/main" val="39463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0815" y="170815"/>
            <a:ext cx="1767840" cy="606425"/>
          </a:xfrm>
          <a:prstGeom prst="rect">
            <a:avLst/>
          </a:prstGeom>
        </p:spPr>
      </p:pic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2265045" y="165100"/>
            <a:ext cx="6462395" cy="584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1630680" y="749935"/>
            <a:ext cx="7096760" cy="652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274320" marR="0" indent="0" algn="l">
              <a:lnSpc>
                <a:spcPts val="3700"/>
              </a:lnSpc>
              <a:spcAft>
                <a:spcPts val="1965"/>
              </a:spcAft>
            </a:pPr>
            <a:r>
              <a:rPr lang="en-US" sz="3050" spc="45">
                <a:solidFill>
                  <a:srgbClr val="000000"/>
                </a:solidFill>
                <a:latin typeface="Tahoma" panose="02020603050405020304" pitchFamily="2"/>
              </a:rPr>
              <a:t>Travel costs i costs of stay 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idx="10"/>
          </p:nvPr>
        </p:nvSpPr>
        <p:spPr>
          <a:xfrm>
            <a:off x="396240" y="1402080"/>
            <a:ext cx="8331200" cy="50241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2710" rIns="0" bIns="0" anchor="t">
            <a:normAutofit fontScale="97500"/>
          </a:bodyPr>
          <a:lstStyle/>
          <a:p>
            <a:pPr marL="0" marR="0" indent="320040" algn="l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350" spc="80">
                <a:solidFill>
                  <a:srgbClr val="000000"/>
                </a:solidFill>
                <a:latin typeface="Tahoma" panose="02020603050405020304" pitchFamily="2"/>
              </a:rPr>
              <a:t>Genralno za zaposlene: </a:t>
            </a:r>
          </a:p>
          <a:p>
            <a:pPr marL="411480" marR="0" indent="0" algn="l">
              <a:lnSpc>
                <a:spcPts val="2900"/>
              </a:lnSpc>
              <a:spcBef>
                <a:spcPts val="815"/>
              </a:spcBef>
              <a:spcAft>
                <a:spcPts val="0"/>
              </a:spcAft>
            </a:pPr>
            <a:r>
              <a:rPr lang="en-US" sz="2650" spc="2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20">
                <a:solidFill>
                  <a:srgbClr val="000000"/>
                </a:solidFill>
                <a:latin typeface="Tahoma" panose="02020603050405020304" pitchFamily="2"/>
              </a:rPr>
              <a:t>Samo zaposleni na partnerskim ustanovama mogu </a:t>
            </a:r>
          </a:p>
          <a:p>
            <a:pPr marL="731520" marR="0" indent="0" algn="l">
              <a:lnSpc>
                <a:spcPts val="2600"/>
              </a:lnSpc>
              <a:spcBef>
                <a:spcPts val="70"/>
              </a:spcBef>
              <a:spcAft>
                <a:spcPts val="0"/>
              </a:spcAft>
            </a:pPr>
            <a:r>
              <a:rPr lang="en-US" sz="2050" spc="15">
                <a:solidFill>
                  <a:srgbClr val="000000"/>
                </a:solidFill>
                <a:latin typeface="Tahoma" panose="02020603050405020304" pitchFamily="2"/>
              </a:rPr>
              <a:t>učestvovati u mobilnosti. </a:t>
            </a:r>
          </a:p>
          <a:p>
            <a:pPr marL="411480" marR="0" indent="0" algn="l">
              <a:lnSpc>
                <a:spcPts val="2900"/>
              </a:lnSpc>
              <a:spcBef>
                <a:spcPts val="770"/>
              </a:spcBef>
              <a:spcAft>
                <a:spcPts val="0"/>
              </a:spcAft>
            </a:pPr>
            <a:r>
              <a:rPr lang="en-US" sz="2650" spc="1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10">
                <a:solidFill>
                  <a:srgbClr val="000000"/>
                </a:solidFill>
                <a:latin typeface="Tahoma" panose="02020603050405020304" pitchFamily="2"/>
              </a:rPr>
              <a:t>Zaposlenima u javnoj administraciji (npr. ministarstva) može </a:t>
            </a:r>
          </a:p>
          <a:p>
            <a:pPr marL="73152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50" spc="15">
                <a:solidFill>
                  <a:srgbClr val="000000"/>
                </a:solidFill>
                <a:latin typeface="Tahoma" panose="02020603050405020304" pitchFamily="2"/>
              </a:rPr>
              <a:t>biti plaćeni putni troškovi i dnevnice. </a:t>
            </a:r>
          </a:p>
          <a:p>
            <a:pPr marL="411480" marR="0" indent="0" algn="l">
              <a:lnSpc>
                <a:spcPts val="2900"/>
              </a:lnSpc>
              <a:spcBef>
                <a:spcPts val="765"/>
              </a:spcBef>
              <a:spcAft>
                <a:spcPts val="0"/>
              </a:spcAft>
            </a:pPr>
            <a:r>
              <a:rPr lang="en-US" sz="2650" spc="1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10">
                <a:solidFill>
                  <a:srgbClr val="000000"/>
                </a:solidFill>
                <a:latin typeface="Tahoma" panose="02020603050405020304" pitchFamily="2"/>
              </a:rPr>
              <a:t>Za sve mobilnosti koje su van sedišta partnerskih institucija ili </a:t>
            </a:r>
          </a:p>
          <a:p>
            <a:pPr marL="73152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50" spc="0">
                <a:solidFill>
                  <a:srgbClr val="000000"/>
                </a:solidFill>
                <a:latin typeface="Tahoma" panose="02020603050405020304" pitchFamily="2"/>
              </a:rPr>
              <a:t>spadaju u aktivnosti koje nisu navedene u guidlines-u mora se </a:t>
            </a:r>
          </a:p>
          <a:p>
            <a:pPr marL="73152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50" spc="15">
                <a:solidFill>
                  <a:srgbClr val="000000"/>
                </a:solidFill>
                <a:latin typeface="Tahoma" panose="02020603050405020304" pitchFamily="2"/>
              </a:rPr>
              <a:t>tražiti prethodna dozvola EACEA. </a:t>
            </a:r>
          </a:p>
          <a:p>
            <a:pPr marL="411480" marR="0" indent="0" algn="l">
              <a:lnSpc>
                <a:spcPts val="2900"/>
              </a:lnSpc>
              <a:spcBef>
                <a:spcPts val="765"/>
              </a:spcBef>
              <a:spcAft>
                <a:spcPts val="0"/>
              </a:spcAft>
            </a:pPr>
            <a:r>
              <a:rPr lang="en-US" sz="2650" spc="2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25">
                <a:solidFill>
                  <a:srgbClr val="000000"/>
                </a:solidFill>
                <a:latin typeface="Tahoma" panose="02020603050405020304" pitchFamily="2"/>
              </a:rPr>
              <a:t>Transport mora biti najekonomičniji. </a:t>
            </a:r>
          </a:p>
          <a:p>
            <a:pPr marL="411480" marR="0" indent="0" algn="l">
              <a:lnSpc>
                <a:spcPts val="2900"/>
              </a:lnSpc>
              <a:spcBef>
                <a:spcPts val="580"/>
              </a:spcBef>
              <a:spcAft>
                <a:spcPts val="0"/>
              </a:spcAft>
            </a:pPr>
            <a:r>
              <a:rPr lang="en-US" sz="2650" spc="1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10">
                <a:solidFill>
                  <a:srgbClr val="000000"/>
                </a:solidFill>
                <a:latin typeface="Tahoma" panose="02020603050405020304" pitchFamily="2"/>
              </a:rPr>
              <a:t>U travel costs mogu se uključiti troškovi vize, obaveznog </a:t>
            </a:r>
          </a:p>
          <a:p>
            <a:pPr marL="73152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50" spc="0">
                <a:solidFill>
                  <a:srgbClr val="000000"/>
                </a:solidFill>
                <a:latin typeface="Tahoma" panose="02020603050405020304" pitchFamily="2"/>
              </a:rPr>
              <a:t>osiguranja. </a:t>
            </a:r>
          </a:p>
          <a:p>
            <a:pPr marL="411480" marR="0" indent="0" algn="l">
              <a:lnSpc>
                <a:spcPts val="2900"/>
              </a:lnSpc>
              <a:spcBef>
                <a:spcPts val="765"/>
              </a:spcBef>
              <a:spcAft>
                <a:spcPts val="430"/>
              </a:spcAft>
            </a:pPr>
            <a:r>
              <a:rPr lang="en-US" sz="2650" spc="1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10">
                <a:solidFill>
                  <a:srgbClr val="000000"/>
                </a:solidFill>
                <a:latin typeface="Tahoma" panose="02020603050405020304" pitchFamily="2"/>
              </a:rPr>
              <a:t>Costs of stay ne sme da prelazi propisane iznose dnevnica. </a:t>
            </a:r>
          </a:p>
        </p:txBody>
      </p:sp>
    </p:spTree>
    <p:extLst>
      <p:ext uri="{BB962C8B-B14F-4D97-AF65-F5344CB8AC3E}">
        <p14:creationId xmlns:p14="http://schemas.microsoft.com/office/powerpoint/2010/main" val="367258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0815" y="170815"/>
            <a:ext cx="1767840" cy="606425"/>
          </a:xfrm>
          <a:prstGeom prst="rect">
            <a:avLst/>
          </a:prstGeom>
        </p:spPr>
      </p:pic>
      <p:sp>
        <p:nvSpPr>
          <p:cNvPr id="55" name="Text Placeholder 54"/>
          <p:cNvSpPr>
            <a:spLocks noGrp="1"/>
          </p:cNvSpPr>
          <p:nvPr>
            <p:ph type="body" idx="10"/>
          </p:nvPr>
        </p:nvSpPr>
        <p:spPr>
          <a:xfrm>
            <a:off x="170815" y="777240"/>
            <a:ext cx="8509000" cy="1146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1737360" marR="0" indent="0" algn="l">
              <a:lnSpc>
                <a:spcPts val="3500"/>
              </a:lnSpc>
              <a:spcAft>
                <a:spcPts val="0"/>
              </a:spcAft>
            </a:pPr>
            <a:r>
              <a:rPr lang="en-US" sz="3050" spc="45">
                <a:solidFill>
                  <a:srgbClr val="000000"/>
                </a:solidFill>
                <a:latin typeface="Tahoma" panose="02020603050405020304" pitchFamily="2"/>
              </a:rPr>
              <a:t>Travel costs i costs of stay </a:t>
            </a:r>
          </a:p>
          <a:p>
            <a:pPr marL="182880" marR="0" indent="365760" algn="l">
              <a:lnSpc>
                <a:spcPts val="3000"/>
              </a:lnSpc>
              <a:spcBef>
                <a:spcPts val="1975"/>
              </a:spcBef>
              <a:spcAft>
                <a:spcPts val="545"/>
              </a:spcAft>
              <a:buFont typeface="Symbol"/>
              <a:buChar char="·"/>
            </a:pPr>
            <a:r>
              <a:rPr lang="en-US" sz="2350" spc="5">
                <a:solidFill>
                  <a:srgbClr val="000000"/>
                </a:solidFill>
                <a:latin typeface="Tahoma" panose="02020603050405020304" pitchFamily="2"/>
              </a:rPr>
              <a:t>Genralno za studente: 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idx="10"/>
          </p:nvPr>
        </p:nvSpPr>
        <p:spPr>
          <a:xfrm>
            <a:off x="170815" y="1923415"/>
            <a:ext cx="8509000" cy="44773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130" rIns="0" bIns="0" anchor="t">
            <a:noAutofit/>
          </a:bodyPr>
          <a:lstStyle/>
          <a:p>
            <a:pPr marL="548640" marR="0" indent="0" algn="just">
              <a:lnSpc>
                <a:spcPts val="2400"/>
              </a:lnSpc>
              <a:spcAft>
                <a:spcPts val="0"/>
              </a:spcAft>
            </a:pPr>
            <a:r>
              <a:rPr lang="en-US" sz="1700" spc="2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700" spc="25">
                <a:solidFill>
                  <a:srgbClr val="000000"/>
                </a:solidFill>
                <a:latin typeface="Tahoma" panose="02020603050405020304" pitchFamily="2"/>
              </a:rPr>
              <a:t>U mobilnosti mogu učestvovati studenti počevši od završene druge godine </a:t>
            </a:r>
          </a:p>
          <a:p>
            <a:pPr marL="868680" marR="0" indent="0" algn="just">
              <a:lnSpc>
                <a:spcPts val="2200"/>
              </a:lnSpc>
              <a:spcBef>
                <a:spcPts val="55"/>
              </a:spcBef>
              <a:spcAft>
                <a:spcPts val="0"/>
              </a:spcAft>
            </a:pPr>
            <a:r>
              <a:rPr lang="en-US" sz="1700" spc="15">
                <a:solidFill>
                  <a:srgbClr val="000000"/>
                </a:solidFill>
                <a:latin typeface="Tahoma" panose="02020603050405020304" pitchFamily="2"/>
              </a:rPr>
              <a:t>osnovnih studija. </a:t>
            </a:r>
          </a:p>
          <a:p>
            <a:pPr marL="548640" marR="0" indent="0" algn="just">
              <a:lnSpc>
                <a:spcPts val="2400"/>
              </a:lnSpc>
              <a:spcBef>
                <a:spcPts val="645"/>
              </a:spcBef>
              <a:spcAft>
                <a:spcPts val="0"/>
              </a:spcAft>
            </a:pPr>
            <a:r>
              <a:rPr lang="en-US" sz="1700" spc="2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700" spc="25">
                <a:solidFill>
                  <a:srgbClr val="000000"/>
                </a:solidFill>
                <a:latin typeface="Tahoma" panose="02020603050405020304" pitchFamily="2"/>
              </a:rPr>
              <a:t>Dužina mobilnosti mora biti najmanje 2 nedelje za studijske posete i </a:t>
            </a:r>
          </a:p>
          <a:p>
            <a:pPr marL="868680" marR="0" indent="0" algn="just">
              <a:lnSpc>
                <a:spcPts val="2200"/>
              </a:lnSpc>
              <a:spcBef>
                <a:spcPts val="55"/>
              </a:spcBef>
              <a:spcAft>
                <a:spcPts val="0"/>
              </a:spcAft>
            </a:pPr>
            <a:r>
              <a:rPr lang="en-US" sz="1700" spc="10">
                <a:solidFill>
                  <a:srgbClr val="000000"/>
                </a:solidFill>
                <a:latin typeface="Tahoma" panose="02020603050405020304" pitchFamily="2"/>
              </a:rPr>
              <a:t>intezivne kurseve, odnosno najmanje mesec dana za praksu, a </a:t>
            </a:r>
          </a:p>
          <a:p>
            <a:pPr marL="868680" marR="0" indent="0" algn="just">
              <a:lnSpc>
                <a:spcPts val="2200"/>
              </a:lnSpc>
              <a:spcBef>
                <a:spcPts val="220"/>
              </a:spcBef>
              <a:spcAft>
                <a:spcPts val="0"/>
              </a:spcAft>
            </a:pPr>
            <a:r>
              <a:rPr lang="en-US" sz="1700" spc="10">
                <a:solidFill>
                  <a:srgbClr val="000000"/>
                </a:solidFill>
                <a:latin typeface="Tahoma" panose="02020603050405020304" pitchFamily="2"/>
              </a:rPr>
              <a:t>maksimalno 3 meseca. </a:t>
            </a:r>
          </a:p>
          <a:p>
            <a:pPr marL="548640" marR="0" indent="0" algn="just">
              <a:lnSpc>
                <a:spcPts val="2400"/>
              </a:lnSpc>
              <a:spcBef>
                <a:spcPts val="655"/>
              </a:spcBef>
              <a:spcAft>
                <a:spcPts val="0"/>
              </a:spcAft>
            </a:pPr>
            <a:r>
              <a:rPr lang="en-US" sz="1700" spc="3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700" spc="35">
                <a:solidFill>
                  <a:srgbClr val="000000"/>
                </a:solidFill>
                <a:latin typeface="Tahoma" panose="02020603050405020304" pitchFamily="2"/>
              </a:rPr>
              <a:t>Mobinost radi učešća studentskih predstavnika na </a:t>
            </a:r>
          </a:p>
          <a:p>
            <a:pPr marL="868680" marR="0" indent="0" algn="just">
              <a:lnSpc>
                <a:spcPts val="2200"/>
              </a:lnSpc>
              <a:spcBef>
                <a:spcPts val="55"/>
              </a:spcBef>
              <a:spcAft>
                <a:spcPts val="0"/>
              </a:spcAft>
            </a:pPr>
            <a:r>
              <a:rPr lang="en-US" sz="1700" spc="25">
                <a:solidFill>
                  <a:srgbClr val="000000"/>
                </a:solidFill>
                <a:latin typeface="Tahoma" panose="02020603050405020304" pitchFamily="2"/>
              </a:rPr>
              <a:t>menadžerskim/koordinativnim sastancima ili u aktivnostima na kontroli </a:t>
            </a:r>
          </a:p>
          <a:p>
            <a:pPr marL="868680" marR="0" indent="0" algn="just">
              <a:lnSpc>
                <a:spcPts val="2200"/>
              </a:lnSpc>
              <a:spcBef>
                <a:spcPts val="230"/>
              </a:spcBef>
              <a:spcAft>
                <a:spcPts val="0"/>
              </a:spcAft>
            </a:pPr>
            <a:r>
              <a:rPr lang="en-US" sz="1700" spc="10">
                <a:solidFill>
                  <a:srgbClr val="000000"/>
                </a:solidFill>
                <a:latin typeface="Tahoma" panose="02020603050405020304" pitchFamily="2"/>
              </a:rPr>
              <a:t>kvaliteta projekta može biti kraće od 2 nedelje i isplaćuju se dnevice kao </a:t>
            </a:r>
          </a:p>
          <a:p>
            <a:pPr marL="868680" marR="0" indent="0" algn="just">
              <a:lnSpc>
                <a:spcPts val="2200"/>
              </a:lnSpc>
              <a:spcBef>
                <a:spcPts val="220"/>
              </a:spcBef>
              <a:spcAft>
                <a:spcPts val="0"/>
              </a:spcAft>
            </a:pPr>
            <a:r>
              <a:rPr lang="en-US" sz="1700" spc="0">
                <a:solidFill>
                  <a:srgbClr val="000000"/>
                </a:solidFill>
                <a:latin typeface="Tahoma" panose="02020603050405020304" pitchFamily="2"/>
              </a:rPr>
              <a:t>za zaposlene. </a:t>
            </a:r>
          </a:p>
          <a:p>
            <a:pPr marL="548640" marR="0" indent="0" algn="just">
              <a:lnSpc>
                <a:spcPts val="2400"/>
              </a:lnSpc>
              <a:spcBef>
                <a:spcPts val="645"/>
              </a:spcBef>
              <a:spcAft>
                <a:spcPts val="0"/>
              </a:spcAft>
            </a:pPr>
            <a:r>
              <a:rPr lang="en-US" sz="1700" spc="2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700" spc="20">
                <a:solidFill>
                  <a:srgbClr val="000000"/>
                </a:solidFill>
                <a:latin typeface="Tahoma" panose="02020603050405020304" pitchFamily="2"/>
              </a:rPr>
              <a:t>Za sve mobilnosti koje su van sedišta partnerskih institucija ili ne spadaju </a:t>
            </a:r>
          </a:p>
          <a:p>
            <a:pPr marL="868680" marR="0" indent="0" algn="just">
              <a:lnSpc>
                <a:spcPts val="2200"/>
              </a:lnSpc>
              <a:spcBef>
                <a:spcPts val="80"/>
              </a:spcBef>
              <a:spcAft>
                <a:spcPts val="0"/>
              </a:spcAft>
            </a:pPr>
            <a:r>
              <a:rPr lang="en-US" sz="1700" spc="15">
                <a:solidFill>
                  <a:srgbClr val="000000"/>
                </a:solidFill>
                <a:latin typeface="Tahoma" panose="02020603050405020304" pitchFamily="2"/>
              </a:rPr>
              <a:t>u nevedene aktivnosti mora se tražiti prethodna dozvola EACEA. </a:t>
            </a:r>
          </a:p>
          <a:p>
            <a:pPr marL="548640" marR="0" indent="0" algn="just">
              <a:lnSpc>
                <a:spcPts val="2400"/>
              </a:lnSpc>
              <a:spcBef>
                <a:spcPts val="655"/>
              </a:spcBef>
              <a:spcAft>
                <a:spcPts val="0"/>
              </a:spcAft>
            </a:pPr>
            <a:r>
              <a:rPr lang="en-US" sz="1700" spc="3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700" spc="30">
                <a:solidFill>
                  <a:srgbClr val="000000"/>
                </a:solidFill>
                <a:latin typeface="Tahoma" panose="02020603050405020304" pitchFamily="2"/>
              </a:rPr>
              <a:t>Maksimalne dnevnice propisane za studente su drugačije nego za </a:t>
            </a:r>
          </a:p>
          <a:p>
            <a:pPr marL="868680" marR="0" indent="0" algn="just">
              <a:lnSpc>
                <a:spcPts val="2200"/>
              </a:lnSpc>
              <a:spcBef>
                <a:spcPts val="55"/>
              </a:spcBef>
              <a:spcAft>
                <a:spcPts val="75"/>
              </a:spcAft>
            </a:pPr>
            <a:r>
              <a:rPr lang="en-US" sz="1700" spc="10">
                <a:solidFill>
                  <a:srgbClr val="000000"/>
                </a:solidFill>
                <a:latin typeface="Tahoma" panose="02020603050405020304" pitchFamily="2"/>
              </a:rPr>
              <a:t>zaposlene. </a:t>
            </a:r>
          </a:p>
        </p:txBody>
      </p:sp>
    </p:spTree>
    <p:extLst>
      <p:ext uri="{BB962C8B-B14F-4D97-AF65-F5344CB8AC3E}">
        <p14:creationId xmlns:p14="http://schemas.microsoft.com/office/powerpoint/2010/main" val="279800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0815" y="170815"/>
            <a:ext cx="1767840" cy="606425"/>
          </a:xfrm>
          <a:prstGeom prst="rect">
            <a:avLst/>
          </a:prstGeom>
        </p:spPr>
      </p:pic>
      <p:sp>
        <p:nvSpPr>
          <p:cNvPr id="61" name="Text Placeholder 60"/>
          <p:cNvSpPr>
            <a:spLocks noGrp="1"/>
          </p:cNvSpPr>
          <p:nvPr>
            <p:ph type="body" idx="10"/>
          </p:nvPr>
        </p:nvSpPr>
        <p:spPr>
          <a:xfrm>
            <a:off x="106045" y="777240"/>
            <a:ext cx="8509000" cy="45440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500"/>
              </a:lnSpc>
              <a:spcAft>
                <a:spcPts val="0"/>
              </a:spcAft>
            </a:pPr>
            <a:r>
              <a:rPr lang="en-US" sz="3050" spc="45">
                <a:solidFill>
                  <a:srgbClr val="000000"/>
                </a:solidFill>
                <a:latin typeface="Tahoma" panose="02020603050405020304" pitchFamily="2"/>
              </a:rPr>
              <a:t>Travel costs i costs of stay </a:t>
            </a:r>
          </a:p>
          <a:p>
            <a:pPr marL="320040" marR="0" indent="320040" algn="l">
              <a:lnSpc>
                <a:spcPts val="2900"/>
              </a:lnSpc>
              <a:spcBef>
                <a:spcPts val="276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45">
                <a:solidFill>
                  <a:srgbClr val="000000"/>
                </a:solidFill>
                <a:latin typeface="Tahoma" panose="02020603050405020304" pitchFamily="2"/>
              </a:rPr>
              <a:t>Za pravdanje pred EACEA je potrebno: </a:t>
            </a:r>
          </a:p>
          <a:p>
            <a:pPr marL="1188720" marR="0" indent="228600" algn="l">
              <a:lnSpc>
                <a:spcPts val="2600"/>
              </a:lnSpc>
              <a:spcBef>
                <a:spcPts val="4905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10">
                <a:solidFill>
                  <a:srgbClr val="000000"/>
                </a:solidFill>
                <a:latin typeface="Tahoma" panose="02020603050405020304" pitchFamily="2"/>
              </a:rPr>
              <a:t>IMR </a:t>
            </a:r>
          </a:p>
          <a:p>
            <a:pPr marL="1188720" marR="0" indent="228600" algn="l">
              <a:lnSpc>
                <a:spcPts val="2900"/>
              </a:lnSpc>
              <a:spcBef>
                <a:spcPts val="610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0">
                <a:solidFill>
                  <a:srgbClr val="000000"/>
                </a:solidFill>
                <a:latin typeface="Tahoma" panose="02020603050405020304" pitchFamily="2"/>
              </a:rPr>
              <a:t>Fakture za prevoz </a:t>
            </a:r>
          </a:p>
          <a:p>
            <a:pPr marL="1188720" marR="0" indent="228600" algn="l">
              <a:lnSpc>
                <a:spcPts val="2600"/>
              </a:lnSpc>
              <a:spcBef>
                <a:spcPts val="850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5">
                <a:solidFill>
                  <a:srgbClr val="000000"/>
                </a:solidFill>
                <a:latin typeface="Tahoma" panose="02020603050405020304" pitchFamily="2"/>
              </a:rPr>
              <a:t>Boarding pass-ovi, autobuske, vozne karte... </a:t>
            </a:r>
          </a:p>
          <a:p>
            <a:pPr marL="1188720" marR="0" indent="228600" algn="l">
              <a:lnSpc>
                <a:spcPts val="2600"/>
              </a:lnSpc>
              <a:spcBef>
                <a:spcPts val="850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15">
                <a:solidFill>
                  <a:srgbClr val="000000"/>
                </a:solidFill>
                <a:latin typeface="Tahoma" panose="02020603050405020304" pitchFamily="2"/>
              </a:rPr>
              <a:t>U slučaju putovana sopstvenim vozilom (ili vozilom </a:t>
            </a:r>
          </a:p>
          <a:p>
            <a:pPr marL="1417320" marR="0" indent="0" algn="l">
              <a:lnSpc>
                <a:spcPts val="2600"/>
              </a:lnSpc>
              <a:spcBef>
                <a:spcPts val="285"/>
              </a:spcBef>
              <a:spcAft>
                <a:spcPts val="0"/>
              </a:spcAft>
            </a:pPr>
            <a:r>
              <a:rPr lang="en-US" sz="2050" spc="15">
                <a:solidFill>
                  <a:srgbClr val="000000"/>
                </a:solidFill>
                <a:latin typeface="Tahoma" panose="02020603050405020304" pitchFamily="2"/>
              </a:rPr>
              <a:t>institucije) kopija internog dokumenta o načinu obračuna </a:t>
            </a:r>
          </a:p>
          <a:p>
            <a:pPr marL="1417320" marR="0" indent="0" algn="l">
              <a:lnSpc>
                <a:spcPts val="2600"/>
              </a:lnSpc>
              <a:spcBef>
                <a:spcPts val="285"/>
              </a:spcBef>
              <a:spcAft>
                <a:spcPts val="0"/>
              </a:spcAft>
            </a:pPr>
            <a:r>
              <a:rPr lang="en-US" sz="2050" spc="10">
                <a:solidFill>
                  <a:srgbClr val="000000"/>
                </a:solidFill>
                <a:latin typeface="Tahoma" panose="02020603050405020304" pitchFamily="2"/>
              </a:rPr>
              <a:t>putnih troškova po kilometru, koji ne sme prelaziti 0,22 </a:t>
            </a:r>
          </a:p>
          <a:p>
            <a:pPr marL="1417320" marR="0" indent="0" algn="l">
              <a:lnSpc>
                <a:spcPts val="2600"/>
              </a:lnSpc>
              <a:spcBef>
                <a:spcPts val="285"/>
              </a:spcBef>
              <a:spcAft>
                <a:spcPts val="0"/>
              </a:spcAft>
            </a:pPr>
            <a:r>
              <a:rPr lang="en-US" sz="2050" spc="-10">
                <a:solidFill>
                  <a:srgbClr val="000000"/>
                </a:solidFill>
                <a:latin typeface="Tahoma" panose="02020603050405020304" pitchFamily="2"/>
              </a:rPr>
              <a:t>evra po km. </a:t>
            </a:r>
          </a:p>
        </p:txBody>
      </p:sp>
    </p:spTree>
    <p:extLst>
      <p:ext uri="{BB962C8B-B14F-4D97-AF65-F5344CB8AC3E}">
        <p14:creationId xmlns:p14="http://schemas.microsoft.com/office/powerpoint/2010/main" val="35847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0815" y="170815"/>
            <a:ext cx="1767840" cy="606425"/>
          </a:xfrm>
          <a:prstGeom prst="rect">
            <a:avLst/>
          </a:prstGeom>
        </p:spPr>
      </p:pic>
      <p:sp>
        <p:nvSpPr>
          <p:cNvPr id="66" name="Text Placeholder 65"/>
          <p:cNvSpPr>
            <a:spLocks noGrp="1"/>
          </p:cNvSpPr>
          <p:nvPr>
            <p:ph type="body" idx="10"/>
          </p:nvPr>
        </p:nvSpPr>
        <p:spPr>
          <a:xfrm>
            <a:off x="96520" y="777240"/>
            <a:ext cx="8509000" cy="12592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3500"/>
              </a:lnSpc>
              <a:spcAft>
                <a:spcPts val="0"/>
              </a:spcAft>
            </a:pPr>
            <a:r>
              <a:rPr lang="en-US" sz="3050" spc="45">
                <a:solidFill>
                  <a:srgbClr val="000000"/>
                </a:solidFill>
                <a:latin typeface="Tahoma" panose="02020603050405020304" pitchFamily="2"/>
              </a:rPr>
              <a:t>Travel costs i costs of stay </a:t>
            </a:r>
          </a:p>
          <a:p>
            <a:pPr marL="320040" marR="0" indent="320040" algn="l">
              <a:lnSpc>
                <a:spcPts val="3000"/>
              </a:lnSpc>
              <a:spcBef>
                <a:spcPts val="2615"/>
              </a:spcBef>
              <a:spcAft>
                <a:spcPts val="690"/>
              </a:spcAft>
              <a:buFont typeface="Symbol"/>
              <a:buChar char="·"/>
            </a:pPr>
            <a:r>
              <a:rPr lang="en-US" sz="2400" spc="45">
                <a:solidFill>
                  <a:srgbClr val="000000"/>
                </a:solidFill>
                <a:latin typeface="Tahoma" panose="02020603050405020304" pitchFamily="2"/>
              </a:rPr>
              <a:t>Za pravdanje u reviziji je potrebno: </a:t>
            </a:r>
          </a:p>
        </p:txBody>
      </p:sp>
      <p:sp>
        <p:nvSpPr>
          <p:cNvPr id="67" name="Text Placeholder 66"/>
          <p:cNvSpPr>
            <a:spLocks noGrp="1"/>
          </p:cNvSpPr>
          <p:nvPr>
            <p:ph type="body" idx="10"/>
          </p:nvPr>
        </p:nvSpPr>
        <p:spPr>
          <a:xfrm>
            <a:off x="96520" y="2036445"/>
            <a:ext cx="8509000" cy="4453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970" rIns="0" bIns="0" anchor="t">
            <a:normAutofit fontScale="97500"/>
          </a:bodyPr>
          <a:lstStyle/>
          <a:p>
            <a:pPr marL="73152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2600" spc="114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1800" spc="114">
                <a:solidFill>
                  <a:srgbClr val="000000"/>
                </a:solidFill>
                <a:latin typeface="Tahoma" panose="02020603050405020304" pitchFamily="2"/>
              </a:rPr>
              <a:t>U slučaju putovanja u zemlji: </a:t>
            </a:r>
          </a:p>
          <a:p>
            <a:pPr marL="1188720" marR="0" indent="274320" algn="l">
              <a:lnSpc>
                <a:spcPts val="2500"/>
              </a:lnSpc>
              <a:spcBef>
                <a:spcPts val="355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-45">
                <a:solidFill>
                  <a:srgbClr val="000000"/>
                </a:solidFill>
                <a:latin typeface="Tahoma" panose="02020603050405020304" pitchFamily="2"/>
              </a:rPr>
              <a:t>IMR </a:t>
            </a:r>
          </a:p>
          <a:p>
            <a:pPr marL="1188720" marR="0" indent="274320" algn="l">
              <a:lnSpc>
                <a:spcPts val="2500"/>
              </a:lnSpc>
              <a:spcBef>
                <a:spcPts val="505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0">
                <a:solidFill>
                  <a:srgbClr val="000000"/>
                </a:solidFill>
                <a:latin typeface="Tahoma" panose="02020603050405020304" pitchFamily="2"/>
              </a:rPr>
              <a:t>Putni nalog </a:t>
            </a:r>
          </a:p>
          <a:p>
            <a:pPr marL="1188720" marR="0" indent="274320" algn="l">
              <a:lnSpc>
                <a:spcPts val="2500"/>
              </a:lnSpc>
              <a:spcBef>
                <a:spcPts val="52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0">
                <a:solidFill>
                  <a:srgbClr val="000000"/>
                </a:solidFill>
                <a:latin typeface="Tahoma" panose="02020603050405020304" pitchFamily="2"/>
              </a:rPr>
              <a:t>Obračun putnog naloga </a:t>
            </a:r>
          </a:p>
          <a:p>
            <a:pPr marL="1188720" marR="0" indent="274320" algn="l">
              <a:lnSpc>
                <a:spcPts val="2500"/>
              </a:lnSpc>
              <a:spcBef>
                <a:spcPts val="505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-5">
                <a:solidFill>
                  <a:srgbClr val="000000"/>
                </a:solidFill>
                <a:latin typeface="Tahoma" panose="02020603050405020304" pitchFamily="2"/>
              </a:rPr>
              <a:t>Fakture za smeštaj i prevoz i izvodi na kojima se vidi da su fakture </a:t>
            </a:r>
          </a:p>
          <a:p>
            <a:pPr marL="146304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-5">
                <a:solidFill>
                  <a:srgbClr val="000000"/>
                </a:solidFill>
                <a:latin typeface="Tahoma" panose="02020603050405020304" pitchFamily="2"/>
              </a:rPr>
              <a:t>plaćene </a:t>
            </a:r>
          </a:p>
          <a:p>
            <a:pPr marL="1188720" marR="0" indent="274320" algn="l">
              <a:lnSpc>
                <a:spcPts val="2500"/>
              </a:lnSpc>
              <a:spcBef>
                <a:spcPts val="50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0">
                <a:solidFill>
                  <a:srgbClr val="000000"/>
                </a:solidFill>
                <a:latin typeface="Tahoma" panose="02020603050405020304" pitchFamily="2"/>
              </a:rPr>
              <a:t>Autobuske, vozne karte... </a:t>
            </a:r>
          </a:p>
          <a:p>
            <a:pPr marL="1188720" marR="0" indent="274320" algn="l">
              <a:lnSpc>
                <a:spcPts val="2500"/>
              </a:lnSpc>
              <a:spcBef>
                <a:spcPts val="525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0">
                <a:solidFill>
                  <a:srgbClr val="000000"/>
                </a:solidFill>
                <a:latin typeface="Tahoma" panose="02020603050405020304" pitchFamily="2"/>
              </a:rPr>
              <a:t>Izvodi iz banke ili blagajnički zapisi da su osobi isplaćeni putni </a:t>
            </a:r>
          </a:p>
          <a:p>
            <a:pPr marL="146304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-15">
                <a:solidFill>
                  <a:srgbClr val="000000"/>
                </a:solidFill>
                <a:latin typeface="Tahoma" panose="02020603050405020304" pitchFamily="2"/>
              </a:rPr>
              <a:t>troškovi </a:t>
            </a:r>
          </a:p>
          <a:p>
            <a:pPr marL="1188720" marR="0" indent="274320" algn="l">
              <a:lnSpc>
                <a:spcPts val="2500"/>
              </a:lnSpc>
              <a:spcBef>
                <a:spcPts val="525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0">
                <a:solidFill>
                  <a:srgbClr val="000000"/>
                </a:solidFill>
                <a:latin typeface="Tahoma" panose="02020603050405020304" pitchFamily="2"/>
              </a:rPr>
              <a:t>OPJ obrasci (ili ekvivalentna e-potvrda) i izvodi iz banke da su </a:t>
            </a:r>
          </a:p>
          <a:p>
            <a:pPr marL="146304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10">
                <a:solidFill>
                  <a:srgbClr val="000000"/>
                </a:solidFill>
                <a:latin typeface="Tahoma" panose="02020603050405020304" pitchFamily="2"/>
              </a:rPr>
              <a:t>plaćeni porezi i doprinosi </a:t>
            </a:r>
          </a:p>
          <a:p>
            <a:pPr marL="1188720" marR="0" indent="274320" algn="l">
              <a:lnSpc>
                <a:spcPts val="2500"/>
              </a:lnSpc>
              <a:spcBef>
                <a:spcPts val="500"/>
              </a:spcBef>
              <a:spcAft>
                <a:spcPts val="455"/>
              </a:spcAft>
              <a:buFont typeface="Symbol"/>
              <a:buChar char="·"/>
            </a:pPr>
            <a:r>
              <a:rPr lang="en-US" sz="1800" spc="0">
                <a:solidFill>
                  <a:srgbClr val="000000"/>
                </a:solidFill>
                <a:latin typeface="Tahoma" panose="02020603050405020304" pitchFamily="2"/>
              </a:rPr>
              <a:t>Institucionalna politika, ako ikakva postoji </a:t>
            </a:r>
          </a:p>
        </p:txBody>
      </p:sp>
    </p:spTree>
    <p:extLst>
      <p:ext uri="{BB962C8B-B14F-4D97-AF65-F5344CB8AC3E}">
        <p14:creationId xmlns:p14="http://schemas.microsoft.com/office/powerpoint/2010/main" val="6515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0815" y="170815"/>
            <a:ext cx="1767840" cy="606425"/>
          </a:xfrm>
          <a:prstGeom prst="rect">
            <a:avLst/>
          </a:prstGeom>
        </p:spPr>
      </p:pic>
      <p:sp>
        <p:nvSpPr>
          <p:cNvPr id="72" name="Text Placeholder 71"/>
          <p:cNvSpPr>
            <a:spLocks noGrp="1"/>
          </p:cNvSpPr>
          <p:nvPr>
            <p:ph type="body" idx="10"/>
          </p:nvPr>
        </p:nvSpPr>
        <p:spPr>
          <a:xfrm>
            <a:off x="159385" y="777240"/>
            <a:ext cx="8509000" cy="12592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3500"/>
              </a:lnSpc>
              <a:spcAft>
                <a:spcPts val="0"/>
              </a:spcAft>
            </a:pPr>
            <a:r>
              <a:rPr lang="en-US" sz="3050" spc="45">
                <a:solidFill>
                  <a:srgbClr val="000000"/>
                </a:solidFill>
                <a:latin typeface="Tahoma" panose="02020603050405020304" pitchFamily="2"/>
              </a:rPr>
              <a:t>Travel costs i costs of stay </a:t>
            </a:r>
          </a:p>
          <a:p>
            <a:pPr marL="228600" marR="0" indent="320040" algn="l">
              <a:lnSpc>
                <a:spcPts val="3000"/>
              </a:lnSpc>
              <a:spcBef>
                <a:spcPts val="2615"/>
              </a:spcBef>
              <a:spcAft>
                <a:spcPts val="690"/>
              </a:spcAft>
              <a:buFont typeface="Symbol"/>
              <a:buChar char="·"/>
            </a:pP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Za pravdanje u reviziji je potrebno: </a:t>
            </a:r>
          </a:p>
        </p:txBody>
      </p:sp>
      <p:sp>
        <p:nvSpPr>
          <p:cNvPr id="73" name="Text Placeholder 72"/>
          <p:cNvSpPr>
            <a:spLocks noGrp="1"/>
          </p:cNvSpPr>
          <p:nvPr>
            <p:ph type="body" idx="10"/>
          </p:nvPr>
        </p:nvSpPr>
        <p:spPr>
          <a:xfrm>
            <a:off x="159385" y="2036445"/>
            <a:ext cx="8509000" cy="42119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970" rIns="0" bIns="0" anchor="t">
            <a:normAutofit fontScale="97500"/>
          </a:bodyPr>
          <a:lstStyle/>
          <a:p>
            <a:pPr marL="64008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2600" spc="3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00" spc="35">
                <a:solidFill>
                  <a:srgbClr val="000000"/>
                </a:solidFill>
                <a:latin typeface="Tahoma" panose="02020603050405020304" pitchFamily="2"/>
              </a:rPr>
              <a:t>U slučaju putovanja u inostranstvo: </a:t>
            </a:r>
          </a:p>
          <a:p>
            <a:pPr marL="1143000" marR="0" indent="228600" algn="l">
              <a:lnSpc>
                <a:spcPts val="2400"/>
              </a:lnSpc>
              <a:spcBef>
                <a:spcPts val="34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40">
                <a:solidFill>
                  <a:srgbClr val="000000"/>
                </a:solidFill>
                <a:latin typeface="Tahoma" panose="02020603050405020304" pitchFamily="2"/>
              </a:rPr>
              <a:t>IMR </a:t>
            </a:r>
          </a:p>
          <a:p>
            <a:pPr marL="1143000" marR="0" indent="228600" algn="l">
              <a:lnSpc>
                <a:spcPts val="2400"/>
              </a:lnSpc>
              <a:spcBef>
                <a:spcPts val="48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50">
                <a:solidFill>
                  <a:srgbClr val="000000"/>
                </a:solidFill>
                <a:latin typeface="Tahoma" panose="02020603050405020304" pitchFamily="2"/>
              </a:rPr>
              <a:t>Putni nalog (rešenja, odluke o upućivanju na službeni put) </a:t>
            </a:r>
          </a:p>
          <a:p>
            <a:pPr marL="1143000" marR="0" indent="228600" algn="l">
              <a:lnSpc>
                <a:spcPts val="2400"/>
              </a:lnSpc>
              <a:spcBef>
                <a:spcPts val="48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55">
                <a:solidFill>
                  <a:srgbClr val="000000"/>
                </a:solidFill>
                <a:latin typeface="Tahoma" panose="02020603050405020304" pitchFamily="2"/>
              </a:rPr>
              <a:t>Obračun putnih troškova </a:t>
            </a:r>
          </a:p>
          <a:p>
            <a:pPr marL="1143000" marR="0" indent="228600" algn="l">
              <a:lnSpc>
                <a:spcPts val="2400"/>
              </a:lnSpc>
              <a:spcBef>
                <a:spcPts val="48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35">
                <a:solidFill>
                  <a:srgbClr val="000000"/>
                </a:solidFill>
                <a:latin typeface="Tahoma" panose="02020603050405020304" pitchFamily="2"/>
              </a:rPr>
              <a:t>Fakture za smeštaj i prevoz i izvodi na kojima se vidi da su fakture </a:t>
            </a:r>
          </a:p>
          <a:p>
            <a:pPr marL="1371600" marR="0" indent="0" algn="l">
              <a:lnSpc>
                <a:spcPts val="2200"/>
              </a:lnSpc>
              <a:spcBef>
                <a:spcPts val="220"/>
              </a:spcBef>
              <a:spcAft>
                <a:spcPts val="0"/>
              </a:spcAft>
            </a:pPr>
            <a:r>
              <a:rPr lang="en-US" sz="1700" spc="50">
                <a:solidFill>
                  <a:srgbClr val="000000"/>
                </a:solidFill>
                <a:latin typeface="Tahoma" panose="02020603050405020304" pitchFamily="2"/>
              </a:rPr>
              <a:t>plaćene </a:t>
            </a:r>
          </a:p>
          <a:p>
            <a:pPr marL="1143000" marR="0" indent="228600" algn="l">
              <a:lnSpc>
                <a:spcPts val="2400"/>
              </a:lnSpc>
              <a:spcBef>
                <a:spcPts val="47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45">
                <a:solidFill>
                  <a:srgbClr val="000000"/>
                </a:solidFill>
                <a:latin typeface="Tahoma" panose="02020603050405020304" pitchFamily="2"/>
              </a:rPr>
              <a:t>Bordning passovi, autobuske karte, vozne karte... </a:t>
            </a:r>
          </a:p>
          <a:p>
            <a:pPr marL="1143000" marR="0" indent="228600" algn="l">
              <a:lnSpc>
                <a:spcPts val="2400"/>
              </a:lnSpc>
              <a:spcBef>
                <a:spcPts val="48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40">
                <a:solidFill>
                  <a:srgbClr val="000000"/>
                </a:solidFill>
                <a:latin typeface="Tahoma" panose="02020603050405020304" pitchFamily="2"/>
              </a:rPr>
              <a:t>Izvodi iz banke ili blagajnički zapisi o podizanju akontacije </a:t>
            </a:r>
          </a:p>
          <a:p>
            <a:pPr marL="1143000" marR="0" indent="228600" algn="l">
              <a:lnSpc>
                <a:spcPts val="2400"/>
              </a:lnSpc>
              <a:spcBef>
                <a:spcPts val="48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30">
                <a:solidFill>
                  <a:srgbClr val="000000"/>
                </a:solidFill>
                <a:latin typeface="Tahoma" panose="02020603050405020304" pitchFamily="2"/>
              </a:rPr>
              <a:t>Izvodi iz banke ili blagajnički zapisi da su osobi isplaćeni putni troškovi </a:t>
            </a:r>
          </a:p>
          <a:p>
            <a:pPr marL="1371600" marR="0" indent="0" algn="l">
              <a:lnSpc>
                <a:spcPts val="2200"/>
              </a:lnSpc>
              <a:spcBef>
                <a:spcPts val="220"/>
              </a:spcBef>
              <a:spcAft>
                <a:spcPts val="0"/>
              </a:spcAft>
            </a:pPr>
            <a:r>
              <a:rPr lang="en-US" sz="1700" spc="45">
                <a:solidFill>
                  <a:srgbClr val="000000"/>
                </a:solidFill>
                <a:latin typeface="Tahoma" panose="02020603050405020304" pitchFamily="2"/>
              </a:rPr>
              <a:t>ili o povraćaju dela akontacije </a:t>
            </a:r>
          </a:p>
          <a:p>
            <a:pPr marL="1143000" marR="0" indent="228600" algn="l">
              <a:lnSpc>
                <a:spcPts val="2400"/>
              </a:lnSpc>
              <a:spcBef>
                <a:spcPts val="48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40">
                <a:solidFill>
                  <a:srgbClr val="000000"/>
                </a:solidFill>
                <a:latin typeface="Tahoma" panose="02020603050405020304" pitchFamily="2"/>
              </a:rPr>
              <a:t>OPJ obrasci (ili ekvivalentna e-potvrda) i izvodi iz banke da su plaćeni </a:t>
            </a:r>
          </a:p>
          <a:p>
            <a:pPr marL="1371600" marR="0" indent="0" algn="l">
              <a:lnSpc>
                <a:spcPts val="2200"/>
              </a:lnSpc>
              <a:spcBef>
                <a:spcPts val="220"/>
              </a:spcBef>
              <a:spcAft>
                <a:spcPts val="95"/>
              </a:spcAft>
            </a:pPr>
            <a:r>
              <a:rPr lang="en-US" sz="1700" spc="50">
                <a:solidFill>
                  <a:srgbClr val="000000"/>
                </a:solidFill>
                <a:latin typeface="Tahoma" panose="02020603050405020304" pitchFamily="2"/>
              </a:rPr>
              <a:t>porezi i doprinosi </a:t>
            </a:r>
          </a:p>
        </p:txBody>
      </p:sp>
    </p:spTree>
    <p:extLst>
      <p:ext uri="{BB962C8B-B14F-4D97-AF65-F5344CB8AC3E}">
        <p14:creationId xmlns:p14="http://schemas.microsoft.com/office/powerpoint/2010/main" val="1894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0815" y="170815"/>
            <a:ext cx="1767840" cy="606425"/>
          </a:xfrm>
          <a:prstGeom prst="rect">
            <a:avLst/>
          </a:prstGeom>
        </p:spPr>
      </p:pic>
      <p:sp>
        <p:nvSpPr>
          <p:cNvPr id="78" name="Text Placeholder 77"/>
          <p:cNvSpPr>
            <a:spLocks noGrp="1"/>
          </p:cNvSpPr>
          <p:nvPr>
            <p:ph type="body" idx="10"/>
          </p:nvPr>
        </p:nvSpPr>
        <p:spPr>
          <a:xfrm>
            <a:off x="75565" y="777240"/>
            <a:ext cx="8509000" cy="505035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Autofit/>
          </a:bodyPr>
          <a:lstStyle/>
          <a:p>
            <a:pPr marL="0" marR="0" indent="0" algn="ctr">
              <a:lnSpc>
                <a:spcPts val="3500"/>
              </a:lnSpc>
              <a:spcAft>
                <a:spcPts val="0"/>
              </a:spcAft>
            </a:pPr>
            <a:r>
              <a:rPr lang="en-US" sz="2000" spc="45">
                <a:solidFill>
                  <a:srgbClr val="000000"/>
                </a:solidFill>
                <a:latin typeface="Tahoma" panose="02020603050405020304" pitchFamily="2"/>
              </a:rPr>
              <a:t>Travel costs i costs of stay </a:t>
            </a:r>
          </a:p>
          <a:p>
            <a:pPr marL="320040" marR="0" indent="320040" algn="l">
              <a:lnSpc>
                <a:spcPts val="2900"/>
              </a:lnSpc>
              <a:spcBef>
                <a:spcPts val="2195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60">
                <a:solidFill>
                  <a:srgbClr val="000000"/>
                </a:solidFill>
                <a:latin typeface="Tahoma" panose="02020603050405020304" pitchFamily="2"/>
              </a:rPr>
              <a:t>Vezano za travel costs i costs of stay revizor proverava: </a:t>
            </a:r>
          </a:p>
          <a:p>
            <a:pPr marL="731520" marR="0" indent="0" algn="l">
              <a:lnSpc>
                <a:spcPts val="2900"/>
              </a:lnSpc>
              <a:spcBef>
                <a:spcPts val="4270"/>
              </a:spcBef>
              <a:spcAft>
                <a:spcPts val="0"/>
              </a:spcAft>
            </a:pPr>
            <a:r>
              <a:rPr lang="en-US" sz="2000" spc="2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00" spc="25">
                <a:solidFill>
                  <a:srgbClr val="000000"/>
                </a:solidFill>
                <a:latin typeface="Tahoma" panose="02020603050405020304" pitchFamily="2"/>
              </a:rPr>
              <a:t>da li postoje fakture od treće strane, </a:t>
            </a:r>
          </a:p>
          <a:p>
            <a:pPr marL="731520" marR="0" indent="0" algn="l">
              <a:lnSpc>
                <a:spcPts val="2900"/>
              </a:lnSpc>
              <a:spcBef>
                <a:spcPts val="575"/>
              </a:spcBef>
              <a:spcAft>
                <a:spcPts val="0"/>
              </a:spcAft>
            </a:pPr>
            <a:r>
              <a:rPr lang="en-US" sz="2000" spc="2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00" spc="20">
                <a:solidFill>
                  <a:srgbClr val="000000"/>
                </a:solidFill>
                <a:latin typeface="Tahoma" panose="02020603050405020304" pitchFamily="2"/>
              </a:rPr>
              <a:t>da li postoje boarding passovi sa imenima i datumima, </a:t>
            </a:r>
          </a:p>
          <a:p>
            <a:pPr marL="1051560" marR="0" indent="0" algn="l">
              <a:lnSpc>
                <a:spcPts val="2600"/>
              </a:lnSpc>
              <a:spcBef>
                <a:spcPts val="70"/>
              </a:spcBef>
              <a:spcAft>
                <a:spcPts val="0"/>
              </a:spcAft>
            </a:pPr>
            <a:r>
              <a:rPr lang="en-US" sz="2000" spc="10">
                <a:solidFill>
                  <a:srgbClr val="000000"/>
                </a:solidFill>
                <a:latin typeface="Tahoma" panose="02020603050405020304" pitchFamily="2"/>
              </a:rPr>
              <a:t>autobuske, vozne karte sa datumima </a:t>
            </a:r>
          </a:p>
          <a:p>
            <a:pPr marL="731520" marR="0" indent="0" algn="l">
              <a:lnSpc>
                <a:spcPts val="2900"/>
              </a:lnSpc>
              <a:spcBef>
                <a:spcPts val="790"/>
              </a:spcBef>
              <a:spcAft>
                <a:spcPts val="0"/>
              </a:spcAft>
            </a:pPr>
            <a:r>
              <a:rPr lang="en-US" sz="2000" spc="1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00" spc="10">
                <a:solidFill>
                  <a:srgbClr val="000000"/>
                </a:solidFill>
                <a:latin typeface="Tahoma" panose="02020603050405020304" pitchFamily="2"/>
              </a:rPr>
              <a:t>izvodi gde se vidi da su plaćene fakture i/ili da je novac </a:t>
            </a:r>
          </a:p>
          <a:p>
            <a:pPr marL="105156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0">
                <a:solidFill>
                  <a:srgbClr val="000000"/>
                </a:solidFill>
                <a:latin typeface="Tahoma" panose="02020603050405020304" pitchFamily="2"/>
              </a:rPr>
              <a:t>isplaćen osobi koja je putovala. </a:t>
            </a:r>
          </a:p>
          <a:p>
            <a:pPr marL="731520" marR="0" indent="0" algn="l">
              <a:lnSpc>
                <a:spcPts val="2900"/>
              </a:lnSpc>
              <a:spcBef>
                <a:spcPts val="765"/>
              </a:spcBef>
              <a:spcAft>
                <a:spcPts val="0"/>
              </a:spcAft>
            </a:pPr>
            <a:r>
              <a:rPr lang="en-US" sz="2000" spc="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00" spc="0">
                <a:solidFill>
                  <a:srgbClr val="000000"/>
                </a:solidFill>
                <a:latin typeface="Tahoma" panose="02020603050405020304" pitchFamily="2"/>
              </a:rPr>
              <a:t>Takodje proverava i da cost of stay ne prelazi daily rate </a:t>
            </a:r>
          </a:p>
          <a:p>
            <a:pPr marL="1051560" marR="0" indent="0" algn="l">
              <a:lnSpc>
                <a:spcPts val="2700"/>
              </a:lnSpc>
              <a:spcBef>
                <a:spcPts val="0"/>
              </a:spcBef>
              <a:spcAft>
                <a:spcPts val="45"/>
              </a:spcAft>
            </a:pPr>
            <a:r>
              <a:rPr lang="en-US" sz="2000" spc="15">
                <a:solidFill>
                  <a:srgbClr val="000000"/>
                </a:solidFill>
                <a:latin typeface="Tahoma" panose="02020603050405020304" pitchFamily="2"/>
              </a:rPr>
              <a:t>dozvoljen pravilima EACEA </a:t>
            </a:r>
          </a:p>
        </p:txBody>
      </p:sp>
    </p:spTree>
    <p:extLst>
      <p:ext uri="{BB962C8B-B14F-4D97-AF65-F5344CB8AC3E}">
        <p14:creationId xmlns:p14="http://schemas.microsoft.com/office/powerpoint/2010/main" val="60011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0815" y="170815"/>
            <a:ext cx="1767840" cy="606425"/>
          </a:xfrm>
          <a:prstGeom prst="rect">
            <a:avLst/>
          </a:prstGeom>
        </p:spPr>
      </p:pic>
      <p:graphicFrame>
        <p:nvGraphicFramePr>
          <p:cNvPr id="83" name="table 83"/>
          <p:cNvGraphicFramePr>
            <a:graphicFrameLocks noGrp="1"/>
          </p:cNvGraphicFramePr>
          <p:nvPr/>
        </p:nvGraphicFramePr>
        <p:xfrm>
          <a:off x="170180" y="165100"/>
          <a:ext cx="8509000" cy="925830"/>
        </p:xfrm>
        <a:graphic>
          <a:graphicData uri="http://schemas.openxmlformats.org/drawingml/2006/table">
            <a:tbl>
              <a:tblPr/>
              <a:tblGrid>
                <a:gridCol w="1768475"/>
                <a:gridCol w="6740525"/>
              </a:tblGrid>
              <a:tr h="925830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909570" indent="0" algn="r">
                        <a:lnSpc>
                          <a:spcPts val="3700"/>
                        </a:lnSpc>
                        <a:spcBef>
                          <a:spcPts val="3560"/>
                        </a:spcBef>
                        <a:spcAft>
                          <a:spcPts val="45"/>
                        </a:spcAft>
                      </a:pPr>
                      <a:r>
                        <a:rPr lang="en-US" sz="300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Equipment costs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5" name="Text Placeholder 84"/>
          <p:cNvSpPr>
            <a:spLocks noGrp="1"/>
          </p:cNvSpPr>
          <p:nvPr>
            <p:ph type="body" idx="10"/>
          </p:nvPr>
        </p:nvSpPr>
        <p:spPr>
          <a:xfrm>
            <a:off x="170180" y="1136650"/>
            <a:ext cx="8509000" cy="5530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8580" rIns="0" bIns="0" anchor="t">
            <a:noAutofit/>
          </a:bodyPr>
          <a:lstStyle/>
          <a:p>
            <a:pPr marL="182880" marR="0" indent="320040" algn="just">
              <a:lnSpc>
                <a:spcPts val="2600"/>
              </a:lnSpc>
              <a:spcAft>
                <a:spcPts val="0"/>
              </a:spcAft>
              <a:buFont typeface="Symbol"/>
              <a:buChar char="·"/>
            </a:pPr>
            <a:r>
              <a:rPr lang="en-US" sz="1700" spc="5">
                <a:solidFill>
                  <a:srgbClr val="000000"/>
                </a:solidFill>
                <a:latin typeface="Tahoma" panose="02020603050405020304" pitchFamily="2"/>
              </a:rPr>
              <a:t>Maksimalno 30 % direktnih troškova. </a:t>
            </a:r>
          </a:p>
          <a:p>
            <a:pPr marL="182880" marR="0" indent="320040" algn="just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5">
                <a:solidFill>
                  <a:srgbClr val="000000"/>
                </a:solidFill>
                <a:latin typeface="Tahoma" panose="02020603050405020304" pitchFamily="2"/>
              </a:rPr>
              <a:t>U opremu može spadati: (e-)knjige i časopisi, faks i fotokopir </a:t>
            </a:r>
          </a:p>
          <a:p>
            <a:pPr marL="50292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5">
                <a:solidFill>
                  <a:srgbClr val="000000"/>
                </a:solidFill>
                <a:latin typeface="Tahoma" panose="02020603050405020304" pitchFamily="2"/>
              </a:rPr>
              <a:t>mašine, račnari i periferije, softver, mašine i oprema za nastavu, </a:t>
            </a:r>
          </a:p>
          <a:p>
            <a:pPr marL="50292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20">
                <a:solidFill>
                  <a:srgbClr val="000000"/>
                </a:solidFill>
                <a:latin typeface="Tahoma" panose="02020603050405020304" pitchFamily="2"/>
              </a:rPr>
              <a:t>video projektori i prezenteri, televizori, instalacija interneta, </a:t>
            </a:r>
          </a:p>
          <a:p>
            <a:pPr marL="50292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5">
                <a:solidFill>
                  <a:srgbClr val="000000"/>
                </a:solidFill>
                <a:latin typeface="Tahoma" panose="02020603050405020304" pitchFamily="2"/>
              </a:rPr>
              <a:t>pristup on-line bazama knjiga i časopisa, održavanje, osiguranje, </a:t>
            </a:r>
          </a:p>
          <a:p>
            <a:pPr marL="50292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20">
                <a:solidFill>
                  <a:srgbClr val="000000"/>
                </a:solidFill>
                <a:latin typeface="Tahoma" panose="02020603050405020304" pitchFamily="2"/>
              </a:rPr>
              <a:t>transport i instalacioni troškovi opreme. </a:t>
            </a:r>
          </a:p>
          <a:p>
            <a:pPr marL="182880" marR="0" indent="320040" algn="just">
              <a:lnSpc>
                <a:spcPts val="2900"/>
              </a:lnSpc>
              <a:spcBef>
                <a:spcPts val="57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5">
                <a:solidFill>
                  <a:srgbClr val="000000"/>
                </a:solidFill>
                <a:latin typeface="Tahoma" panose="02020603050405020304" pitchFamily="2"/>
              </a:rPr>
              <a:t>Porezi, carine i takse nisu prihvatljivi troškovi. </a:t>
            </a:r>
          </a:p>
          <a:p>
            <a:pPr marL="182880" marR="0" indent="320040" algn="just">
              <a:lnSpc>
                <a:spcPts val="2600"/>
              </a:lnSpc>
              <a:spcBef>
                <a:spcPts val="85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10">
                <a:solidFill>
                  <a:srgbClr val="000000"/>
                </a:solidFill>
                <a:latin typeface="Tahoma" panose="02020603050405020304" pitchFamily="2"/>
              </a:rPr>
              <a:t>Za opremu preko 25.000 evra mora postojati dokumentacija o </a:t>
            </a:r>
          </a:p>
          <a:p>
            <a:pPr marL="502920" marR="0" indent="0" algn="just">
              <a:lnSpc>
                <a:spcPts val="2600"/>
              </a:lnSpc>
              <a:spcBef>
                <a:spcPts val="280"/>
              </a:spcBef>
              <a:spcAft>
                <a:spcPts val="0"/>
              </a:spcAft>
            </a:pPr>
            <a:r>
              <a:rPr lang="en-US" sz="1700" spc="10">
                <a:solidFill>
                  <a:srgbClr val="000000"/>
                </a:solidFill>
                <a:latin typeface="Tahoma" panose="02020603050405020304" pitchFamily="2"/>
              </a:rPr>
              <a:t>postupku nabavke i najmanje tri ponude. </a:t>
            </a:r>
          </a:p>
          <a:p>
            <a:pPr marL="182880" marR="0" indent="320040" algn="just">
              <a:lnSpc>
                <a:spcPts val="2600"/>
              </a:lnSpc>
              <a:spcBef>
                <a:spcPts val="84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-5">
                <a:solidFill>
                  <a:srgbClr val="000000"/>
                </a:solidFill>
                <a:latin typeface="Tahoma" panose="02020603050405020304" pitchFamily="2"/>
              </a:rPr>
              <a:t>Institucija ne sme deliti nabavke na više manjih kako bi izbegla da </a:t>
            </a:r>
          </a:p>
          <a:p>
            <a:pPr marL="502920" marR="0" indent="0" algn="just">
              <a:lnSpc>
                <a:spcPts val="2600"/>
              </a:lnSpc>
              <a:spcBef>
                <a:spcPts val="280"/>
              </a:spcBef>
              <a:spcAft>
                <a:spcPts val="0"/>
              </a:spcAft>
            </a:pPr>
            <a:r>
              <a:rPr lang="en-US" sz="1700" spc="5">
                <a:solidFill>
                  <a:srgbClr val="000000"/>
                </a:solidFill>
                <a:latin typeface="Tahoma" panose="02020603050405020304" pitchFamily="2"/>
              </a:rPr>
              <a:t>ima nabavku opreme preko 25.000 evra. </a:t>
            </a:r>
          </a:p>
          <a:p>
            <a:pPr marL="182880" marR="0" indent="320040" algn="just">
              <a:lnSpc>
                <a:spcPts val="2600"/>
              </a:lnSpc>
              <a:spcBef>
                <a:spcPts val="85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10">
                <a:solidFill>
                  <a:srgbClr val="000000"/>
                </a:solidFill>
                <a:latin typeface="Tahoma" panose="02020603050405020304" pitchFamily="2"/>
              </a:rPr>
              <a:t>Za opremu preko 5.000 evra mora postojati sertifikat o poreklu </a:t>
            </a:r>
          </a:p>
          <a:p>
            <a:pPr marL="502920" marR="0" indent="0" algn="just">
              <a:lnSpc>
                <a:spcPts val="2600"/>
              </a:lnSpc>
              <a:spcBef>
                <a:spcPts val="285"/>
              </a:spcBef>
              <a:spcAft>
                <a:spcPts val="0"/>
              </a:spcAft>
            </a:pPr>
            <a:r>
              <a:rPr lang="en-US" sz="1700" spc="10">
                <a:solidFill>
                  <a:srgbClr val="000000"/>
                </a:solidFill>
                <a:latin typeface="Tahoma" panose="02020603050405020304" pitchFamily="2"/>
              </a:rPr>
              <a:t>opreme (poreklo iz EU i partnerskih zemalja), za ostalu opremu </a:t>
            </a:r>
          </a:p>
          <a:p>
            <a:pPr marL="502920" marR="0" indent="0" algn="just">
              <a:lnSpc>
                <a:spcPts val="2600"/>
              </a:lnSpc>
              <a:spcBef>
                <a:spcPts val="285"/>
              </a:spcBef>
              <a:spcAft>
                <a:spcPts val="45"/>
              </a:spcAft>
            </a:pPr>
            <a:r>
              <a:rPr lang="en-US" sz="1700" spc="0">
                <a:solidFill>
                  <a:srgbClr val="000000"/>
                </a:solidFill>
                <a:latin typeface="Tahoma" panose="02020603050405020304" pitchFamily="2"/>
              </a:rPr>
              <a:t>bilo kakva potvrda o poreklu. (2013) </a:t>
            </a:r>
          </a:p>
        </p:txBody>
      </p:sp>
    </p:spTree>
    <p:extLst>
      <p:ext uri="{BB962C8B-B14F-4D97-AF65-F5344CB8AC3E}">
        <p14:creationId xmlns:p14="http://schemas.microsoft.com/office/powerpoint/2010/main" val="4250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0815" y="170815"/>
            <a:ext cx="1767840" cy="606425"/>
          </a:xfrm>
          <a:prstGeom prst="rect">
            <a:avLst/>
          </a:prstGeom>
        </p:spPr>
      </p:pic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81280" y="165100"/>
          <a:ext cx="8509000" cy="939800"/>
        </p:xfrm>
        <a:graphic>
          <a:graphicData uri="http://schemas.openxmlformats.org/drawingml/2006/table">
            <a:tbl>
              <a:tblPr/>
              <a:tblGrid>
                <a:gridCol w="1857375"/>
                <a:gridCol w="6651625"/>
              </a:tblGrid>
              <a:tr h="939800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820670" indent="0" algn="r">
                        <a:lnSpc>
                          <a:spcPts val="3700"/>
                        </a:lnSpc>
                        <a:spcBef>
                          <a:spcPts val="3560"/>
                        </a:spcBef>
                        <a:spcAft>
                          <a:spcPts val="120"/>
                        </a:spcAft>
                      </a:pPr>
                      <a:r>
                        <a:rPr lang="en-US" sz="300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Equipment costs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2" name="Text Placeholder 91"/>
          <p:cNvSpPr>
            <a:spLocks noGrp="1"/>
          </p:cNvSpPr>
          <p:nvPr>
            <p:ph type="body" idx="10"/>
          </p:nvPr>
        </p:nvSpPr>
        <p:spPr>
          <a:xfrm>
            <a:off x="81280" y="1767840"/>
            <a:ext cx="8509000" cy="37693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1440" rIns="0" bIns="0" anchor="t">
            <a:noAutofit/>
          </a:bodyPr>
          <a:lstStyle/>
          <a:p>
            <a:pPr marL="320040" marR="0" indent="320040" algn="l">
              <a:lnSpc>
                <a:spcPts val="2900"/>
              </a:lnSpc>
              <a:spcAft>
                <a:spcPts val="0"/>
              </a:spcAft>
              <a:buFont typeface="Symbol"/>
              <a:buChar char="·"/>
            </a:pPr>
            <a:r>
              <a:rPr lang="en-US" sz="2000" spc="55">
                <a:solidFill>
                  <a:srgbClr val="000000"/>
                </a:solidFill>
                <a:latin typeface="Tahoma" panose="02020603050405020304" pitchFamily="2"/>
              </a:rPr>
              <a:t>Za pravdanje pred EACEA je potrebno: </a:t>
            </a:r>
          </a:p>
          <a:p>
            <a:pPr marL="731520" marR="0" indent="0" algn="l">
              <a:lnSpc>
                <a:spcPts val="2900"/>
              </a:lnSpc>
              <a:spcBef>
                <a:spcPts val="810"/>
              </a:spcBef>
              <a:spcAft>
                <a:spcPts val="0"/>
              </a:spcAft>
            </a:pPr>
            <a:r>
              <a:rPr lang="en-US" sz="2000" spc="5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00" spc="50">
                <a:solidFill>
                  <a:srgbClr val="000000"/>
                </a:solidFill>
                <a:latin typeface="Tahoma" panose="02020603050405020304" pitchFamily="2"/>
              </a:rPr>
              <a:t>Faktura, </a:t>
            </a:r>
          </a:p>
          <a:p>
            <a:pPr marL="731520" marR="0" indent="0" algn="l">
              <a:lnSpc>
                <a:spcPts val="2900"/>
              </a:lnSpc>
              <a:spcBef>
                <a:spcPts val="575"/>
              </a:spcBef>
              <a:spcAft>
                <a:spcPts val="0"/>
              </a:spcAft>
            </a:pPr>
            <a:r>
              <a:rPr lang="en-US" sz="2000" spc="6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00" spc="65">
                <a:solidFill>
                  <a:srgbClr val="000000"/>
                </a:solidFill>
                <a:latin typeface="Tahoma" panose="02020603050405020304" pitchFamily="2"/>
              </a:rPr>
              <a:t>Za opremu preko 25.000 evra dokumentacija o postupku </a:t>
            </a:r>
          </a:p>
          <a:p>
            <a:pPr marL="1051560" marR="0" indent="0" algn="l">
              <a:lnSpc>
                <a:spcPts val="2600"/>
              </a:lnSpc>
              <a:spcBef>
                <a:spcPts val="70"/>
              </a:spcBef>
              <a:spcAft>
                <a:spcPts val="0"/>
              </a:spcAft>
            </a:pPr>
            <a:r>
              <a:rPr lang="en-US" sz="2000" spc="55">
                <a:solidFill>
                  <a:srgbClr val="000000"/>
                </a:solidFill>
                <a:latin typeface="Tahoma" panose="02020603050405020304" pitchFamily="2"/>
              </a:rPr>
              <a:t>nabavke opreme i najmanje 3 ponude: </a:t>
            </a:r>
          </a:p>
          <a:p>
            <a:pPr marL="1234440" marR="0" indent="228600" algn="l">
              <a:lnSpc>
                <a:spcPts val="2600"/>
              </a:lnSpc>
              <a:spcBef>
                <a:spcPts val="85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60">
                <a:solidFill>
                  <a:srgbClr val="000000"/>
                </a:solidFill>
                <a:latin typeface="Tahoma" panose="02020603050405020304" pitchFamily="2"/>
              </a:rPr>
              <a:t>EACEA može tražiti prevođenje ove dokumentacije, </a:t>
            </a:r>
          </a:p>
          <a:p>
            <a:pPr marL="1234440" marR="0" indent="228600" algn="l">
              <a:lnSpc>
                <a:spcPts val="2600"/>
              </a:lnSpc>
              <a:spcBef>
                <a:spcPts val="85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40">
                <a:solidFill>
                  <a:srgbClr val="000000"/>
                </a:solidFill>
                <a:latin typeface="Tahoma" panose="02020603050405020304" pitchFamily="2"/>
              </a:rPr>
              <a:t>Faktura se šalje uz Finacial statement – Annex 4, </a:t>
            </a:r>
          </a:p>
          <a:p>
            <a:pPr marL="731520" marR="0" indent="0" algn="l">
              <a:lnSpc>
                <a:spcPts val="2900"/>
              </a:lnSpc>
              <a:spcBef>
                <a:spcPts val="790"/>
              </a:spcBef>
              <a:spcAft>
                <a:spcPts val="0"/>
              </a:spcAft>
            </a:pPr>
            <a:r>
              <a:rPr lang="en-US" sz="2000" spc="6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00" spc="60">
                <a:solidFill>
                  <a:srgbClr val="000000"/>
                </a:solidFill>
                <a:latin typeface="Tahoma" panose="02020603050405020304" pitchFamily="2"/>
              </a:rPr>
              <a:t>Za opremu preko 5.000 evra po komadu sertifikat o poreklu. </a:t>
            </a:r>
          </a:p>
          <a:p>
            <a:pPr marL="1051560" marR="0" indent="0" algn="l">
              <a:lnSpc>
                <a:spcPts val="2600"/>
              </a:lnSpc>
              <a:spcBef>
                <a:spcPts val="70"/>
              </a:spcBef>
              <a:spcAft>
                <a:spcPts val="0"/>
              </a:spcAft>
            </a:pPr>
            <a:r>
              <a:rPr lang="en-US" sz="2000" spc="50">
                <a:solidFill>
                  <a:srgbClr val="000000"/>
                </a:solidFill>
                <a:latin typeface="Tahoma" panose="02020603050405020304" pitchFamily="2"/>
              </a:rPr>
              <a:t>(2013), a za opremu niže vrednosti bilo kakav dokument o </a:t>
            </a:r>
          </a:p>
          <a:p>
            <a:pPr marL="1051560" marR="0" indent="0" algn="l">
              <a:lnSpc>
                <a:spcPts val="2600"/>
              </a:lnSpc>
              <a:spcBef>
                <a:spcPts val="285"/>
              </a:spcBef>
              <a:spcAft>
                <a:spcPts val="50"/>
              </a:spcAft>
            </a:pPr>
            <a:r>
              <a:rPr lang="en-US" sz="2000" spc="35">
                <a:solidFill>
                  <a:srgbClr val="000000"/>
                </a:solidFill>
                <a:latin typeface="Tahoma" panose="02020603050405020304" pitchFamily="2"/>
              </a:rPr>
              <a:t>poreklu (2013) </a:t>
            </a:r>
          </a:p>
        </p:txBody>
      </p:sp>
    </p:spTree>
    <p:extLst>
      <p:ext uri="{BB962C8B-B14F-4D97-AF65-F5344CB8AC3E}">
        <p14:creationId xmlns:p14="http://schemas.microsoft.com/office/powerpoint/2010/main" val="25434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0815" y="170815"/>
            <a:ext cx="1767840" cy="606425"/>
          </a:xfrm>
          <a:prstGeom prst="rect">
            <a:avLst/>
          </a:prstGeom>
        </p:spPr>
      </p:pic>
      <p:graphicFrame>
        <p:nvGraphicFramePr>
          <p:cNvPr id="97" name="table 97"/>
          <p:cNvGraphicFramePr>
            <a:graphicFrameLocks noGrp="1"/>
          </p:cNvGraphicFramePr>
          <p:nvPr/>
        </p:nvGraphicFramePr>
        <p:xfrm>
          <a:off x="170815" y="165100"/>
          <a:ext cx="7899400" cy="924560"/>
        </p:xfrm>
        <a:graphic>
          <a:graphicData uri="http://schemas.openxmlformats.org/drawingml/2006/table">
            <a:tbl>
              <a:tblPr/>
              <a:tblGrid>
                <a:gridCol w="1767840"/>
                <a:gridCol w="6131560"/>
              </a:tblGrid>
              <a:tr h="924560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300605" indent="0" algn="r">
                        <a:lnSpc>
                          <a:spcPts val="3700"/>
                        </a:lnSpc>
                        <a:spcBef>
                          <a:spcPts val="3560"/>
                        </a:spcBef>
                        <a:spcAft>
                          <a:spcPts val="45"/>
                        </a:spcAft>
                      </a:pPr>
                      <a:r>
                        <a:rPr lang="en-US" sz="300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Equipment costs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9" name="Text Placeholder 98"/>
          <p:cNvSpPr>
            <a:spLocks noGrp="1"/>
          </p:cNvSpPr>
          <p:nvPr>
            <p:ph type="body" idx="10"/>
          </p:nvPr>
        </p:nvSpPr>
        <p:spPr>
          <a:xfrm>
            <a:off x="170815" y="1478280"/>
            <a:ext cx="7899400" cy="5163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0" rIns="0" bIns="0" anchor="t">
            <a:normAutofit/>
          </a:bodyPr>
          <a:lstStyle/>
          <a:p>
            <a:pPr marL="228600" marR="0" indent="320040" algn="l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Za pravdanje u reviziji je potrebno: </a:t>
            </a:r>
          </a:p>
          <a:p>
            <a:pPr marL="640080" marR="0" indent="0" algn="l">
              <a:lnSpc>
                <a:spcPts val="2600"/>
              </a:lnSpc>
              <a:spcBef>
                <a:spcPts val="880"/>
              </a:spcBef>
              <a:spcAft>
                <a:spcPts val="0"/>
              </a:spcAft>
            </a:pPr>
            <a:r>
              <a:rPr lang="en-US" sz="2050" spc="20">
                <a:solidFill>
                  <a:srgbClr val="000000"/>
                </a:solidFill>
                <a:latin typeface="Tahoma" panose="02020603050405020304" pitchFamily="2"/>
              </a:rPr>
              <a:t>Celokupna dokumentacija o postupku nabavke opreme </a:t>
            </a:r>
          </a:p>
          <a:p>
            <a:pPr marL="640080" marR="0" indent="0" algn="l">
              <a:lnSpc>
                <a:spcPts val="2600"/>
              </a:lnSpc>
              <a:spcBef>
                <a:spcPts val="835"/>
              </a:spcBef>
              <a:spcAft>
                <a:spcPts val="0"/>
              </a:spcAft>
            </a:pPr>
            <a:r>
              <a:rPr lang="en-US" sz="2050" spc="-5">
                <a:solidFill>
                  <a:srgbClr val="000000"/>
                </a:solidFill>
                <a:latin typeface="Tahoma" panose="02020603050405020304" pitchFamily="2"/>
              </a:rPr>
              <a:t>Tri ponude za sve nabavke preko 25.000 evra I dokument o </a:t>
            </a:r>
          </a:p>
          <a:p>
            <a:pPr marL="960120" marR="0" indent="0" algn="l">
              <a:lnSpc>
                <a:spcPts val="2600"/>
              </a:lnSpc>
              <a:spcBef>
                <a:spcPts val="255"/>
              </a:spcBef>
              <a:spcAft>
                <a:spcPts val="0"/>
              </a:spcAft>
            </a:pPr>
            <a:r>
              <a:rPr lang="en-US" sz="2050" spc="15">
                <a:solidFill>
                  <a:srgbClr val="000000"/>
                </a:solidFill>
                <a:latin typeface="Tahoma" panose="02020603050405020304" pitchFamily="2"/>
              </a:rPr>
              <a:t>evaluaciji ponuda </a:t>
            </a:r>
          </a:p>
          <a:p>
            <a:pPr marL="640080" marR="0" indent="0" algn="l">
              <a:lnSpc>
                <a:spcPts val="28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sz="2650" spc="1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15">
                <a:solidFill>
                  <a:srgbClr val="000000"/>
                </a:solidFill>
                <a:latin typeface="Tahoma" panose="02020603050405020304" pitchFamily="2"/>
              </a:rPr>
              <a:t>Faktura, </a:t>
            </a:r>
          </a:p>
          <a:p>
            <a:pPr marL="640080" marR="0" indent="0" algn="l">
              <a:lnSpc>
                <a:spcPts val="2800"/>
              </a:lnSpc>
              <a:spcBef>
                <a:spcPts val="635"/>
              </a:spcBef>
              <a:spcAft>
                <a:spcPts val="0"/>
              </a:spcAft>
            </a:pPr>
            <a:r>
              <a:rPr lang="en-US" sz="2650" spc="5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50">
                <a:solidFill>
                  <a:srgbClr val="000000"/>
                </a:solidFill>
                <a:latin typeface="Tahoma" panose="02020603050405020304" pitchFamily="2"/>
              </a:rPr>
              <a:t>Otpremnica </a:t>
            </a:r>
          </a:p>
          <a:p>
            <a:pPr marL="640080" marR="0" indent="0" algn="l">
              <a:lnSpc>
                <a:spcPts val="28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2650" spc="4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45">
                <a:solidFill>
                  <a:srgbClr val="000000"/>
                </a:solidFill>
                <a:latin typeface="Tahoma" panose="02020603050405020304" pitchFamily="2"/>
              </a:rPr>
              <a:t>Prijemnica </a:t>
            </a:r>
          </a:p>
          <a:p>
            <a:pPr marL="640080" marR="0" indent="0" algn="l">
              <a:lnSpc>
                <a:spcPts val="28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2650" spc="1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10">
                <a:solidFill>
                  <a:srgbClr val="000000"/>
                </a:solidFill>
                <a:latin typeface="Tahoma" panose="02020603050405020304" pitchFamily="2"/>
              </a:rPr>
              <a:t>Inventarna lista </a:t>
            </a:r>
          </a:p>
          <a:p>
            <a:pPr marL="640080" marR="0" indent="0" algn="l">
              <a:lnSpc>
                <a:spcPts val="28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2650" spc="2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20">
                <a:solidFill>
                  <a:srgbClr val="000000"/>
                </a:solidFill>
                <a:latin typeface="Tahoma" panose="02020603050405020304" pitchFamily="2"/>
              </a:rPr>
              <a:t>Potvrda o oslobađanju od PDV-a </a:t>
            </a:r>
          </a:p>
          <a:p>
            <a:pPr marL="640080" marR="0" indent="0" algn="l">
              <a:lnSpc>
                <a:spcPts val="2800"/>
              </a:lnSpc>
              <a:spcBef>
                <a:spcPts val="610"/>
              </a:spcBef>
              <a:spcAft>
                <a:spcPts val="0"/>
              </a:spcAft>
            </a:pPr>
            <a:r>
              <a:rPr lang="en-US" sz="2650" spc="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0">
                <a:solidFill>
                  <a:srgbClr val="000000"/>
                </a:solidFill>
                <a:latin typeface="Tahoma" panose="02020603050405020304" pitchFamily="2"/>
              </a:rPr>
              <a:t>Izvod iz banke da je faktura plaćena </a:t>
            </a:r>
          </a:p>
          <a:p>
            <a:pPr marL="640080" marR="0" indent="0" algn="l">
              <a:lnSpc>
                <a:spcPts val="2800"/>
              </a:lnSpc>
              <a:spcBef>
                <a:spcPts val="615"/>
              </a:spcBef>
              <a:spcAft>
                <a:spcPts val="0"/>
              </a:spcAft>
            </a:pPr>
            <a:r>
              <a:rPr lang="en-US" sz="2650" spc="2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25">
                <a:solidFill>
                  <a:srgbClr val="000000"/>
                </a:solidFill>
                <a:latin typeface="Tahoma" panose="02020603050405020304" pitchFamily="2"/>
              </a:rPr>
              <a:t>Sertifikat o poreklu opreme (potvrda o poreklu opreme) </a:t>
            </a:r>
          </a:p>
          <a:p>
            <a:pPr marL="960120" marR="0" indent="0" algn="l">
              <a:lnSpc>
                <a:spcPts val="2600"/>
              </a:lnSpc>
              <a:spcBef>
                <a:spcPts val="70"/>
              </a:spcBef>
              <a:spcAft>
                <a:spcPts val="65"/>
              </a:spcAft>
            </a:pPr>
            <a:r>
              <a:rPr lang="en-US" sz="2050" spc="-15">
                <a:solidFill>
                  <a:srgbClr val="000000"/>
                </a:solidFill>
                <a:latin typeface="Tahoma" panose="02020603050405020304" pitchFamily="2"/>
              </a:rPr>
              <a:t>2013 </a:t>
            </a:r>
          </a:p>
        </p:txBody>
      </p:sp>
    </p:spTree>
    <p:extLst>
      <p:ext uri="{BB962C8B-B14F-4D97-AF65-F5344CB8AC3E}">
        <p14:creationId xmlns:p14="http://schemas.microsoft.com/office/powerpoint/2010/main" val="410290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altLang="en-US" sz="2700" b="1">
                <a:latin typeface="Century Gothic" panose="020B0502020202020204" pitchFamily="34" charset="0"/>
                <a:ea typeface="Times New Roman" panose="02020603050405020304" pitchFamily="18" charset="0"/>
              </a:rPr>
              <a:t>Statement of the Costs Incurred</a:t>
            </a:r>
            <a:endParaRPr lang="en-GB" sz="2700"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4544" y="2113805"/>
          <a:ext cx="7907416" cy="3528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353"/>
                <a:gridCol w="2427355"/>
                <a:gridCol w="1462194"/>
                <a:gridCol w="204863"/>
                <a:gridCol w="1215577"/>
                <a:gridCol w="1067940"/>
                <a:gridCol w="77732"/>
                <a:gridCol w="1139402"/>
              </a:tblGrid>
              <a:tr h="379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</a:rPr>
                        <a:t>1. </a:t>
                      </a:r>
                      <a:r>
                        <a:rPr lang="sr-Latn-RS" sz="1100">
                          <a:effectLst/>
                          <a:latin typeface="Century Gothic" panose="020B0502020202020204" pitchFamily="34" charset="0"/>
                        </a:rPr>
                        <a:t>PROJECT COSTS</a:t>
                      </a:r>
                      <a:r>
                        <a:rPr lang="en-US" sz="1100">
                          <a:effectLst/>
                          <a:latin typeface="Century Gothic" panose="020B0502020202020204" pitchFamily="34" charset="0"/>
                        </a:rPr>
                        <a:t> €</a:t>
                      </a:r>
                      <a:endParaRPr lang="en-GB" sz="11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</a:rPr>
                        <a:t> Estimated budget of the project (Annex II)</a:t>
                      </a:r>
                      <a:endParaRPr lang="en-GB" sz="11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8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</a:rPr>
                        <a:t>2. </a:t>
                      </a:r>
                      <a:r>
                        <a:rPr lang="sr-Latn-RS" sz="1100">
                          <a:effectLst/>
                          <a:latin typeface="Century Gothic" panose="020B0502020202020204" pitchFamily="34" charset="0"/>
                        </a:rPr>
                        <a:t>PROJECT EXPENDITURE TO DATE </a:t>
                      </a:r>
                      <a:r>
                        <a:rPr lang="en-US" sz="1100">
                          <a:effectLst/>
                          <a:latin typeface="Century Gothic" panose="020B0502020202020204" pitchFamily="34" charset="0"/>
                        </a:rPr>
                        <a:t>€</a:t>
                      </a:r>
                      <a:endParaRPr lang="en-GB" sz="11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0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760085" algn="r"/>
                          <a:tab pos="457200" algn="l"/>
                          <a:tab pos="3060065" algn="ctr"/>
                          <a:tab pos="5760085" algn="r"/>
                        </a:tabLs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  <a:latin typeface="Century Gothic" panose="020B0502020202020204" pitchFamily="34" charset="0"/>
                        </a:rPr>
                        <a:t>Declared payed from Tempus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  <a:latin typeface="Century Gothic" panose="020B0502020202020204" pitchFamily="34" charset="0"/>
                        </a:rPr>
                        <a:t>Declared Co-financed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cap="all">
                          <a:effectLst/>
                          <a:latin typeface="Century Gothic" panose="020B0502020202020204" pitchFamily="34" charset="0"/>
                        </a:rPr>
                        <a:t>TOTAL </a:t>
                      </a:r>
                      <a:r>
                        <a:rPr lang="sr-Latn-RS" sz="1100">
                          <a:effectLst/>
                          <a:latin typeface="Century Gothic" panose="020B0502020202020204" pitchFamily="34" charset="0"/>
                        </a:rPr>
                        <a:t>declared</a:t>
                      </a:r>
                      <a:endParaRPr lang="en-GB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</a:tr>
              <a:tr h="344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Century Gothic" panose="020B0502020202020204" pitchFamily="34" charset="0"/>
                        </a:rPr>
                        <a:t>Staff Costs 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smtClean="0">
                          <a:effectLst/>
                          <a:latin typeface="Century Gothic" panose="020B0502020202020204" pitchFamily="34" charset="0"/>
                        </a:rPr>
                        <a:t>257</a:t>
                      </a:r>
                      <a:r>
                        <a:rPr lang="en-GB" sz="1400" baseline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400" smtClean="0">
                          <a:effectLst/>
                          <a:latin typeface="Century Gothic" panose="020B0502020202020204" pitchFamily="34" charset="0"/>
                        </a:rPr>
                        <a:t>ć97,50 €</a:t>
                      </a:r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  <a:latin typeface="Century Gothic" panose="020B0502020202020204" pitchFamily="34" charset="0"/>
                        </a:rPr>
                        <a:t>1ć8 094,91 €</a:t>
                      </a: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  <a:latin typeface="Century Gothic" panose="020B0502020202020204" pitchFamily="34" charset="0"/>
                        </a:rPr>
                        <a:t>17 304,39 €</a:t>
                      </a: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  <a:latin typeface="Century Gothic" panose="020B0502020202020204" pitchFamily="34" charset="0"/>
                        </a:rPr>
                        <a:t>185 399,30 €</a:t>
                      </a: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</a:tr>
              <a:tr h="344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II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Century Gothic" panose="020B0502020202020204" pitchFamily="34" charset="0"/>
                        </a:rPr>
                        <a:t>Travel Costs &amp; Costs of Stay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smtClean="0">
                          <a:effectLst/>
                          <a:latin typeface="Century Gothic" panose="020B0502020202020204" pitchFamily="34" charset="0"/>
                        </a:rPr>
                        <a:t>137 935,00 €</a:t>
                      </a:r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  <a:latin typeface="Century Gothic" panose="020B0502020202020204" pitchFamily="34" charset="0"/>
                        </a:rPr>
                        <a:t>134 371,35 €</a:t>
                      </a: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  <a:latin typeface="Century Gothic" panose="020B0502020202020204" pitchFamily="34" charset="0"/>
                        </a:rPr>
                        <a:t>4 ć15,85 €</a:t>
                      </a: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  <a:latin typeface="Century Gothic" panose="020B0502020202020204" pitchFamily="34" charset="0"/>
                        </a:rPr>
                        <a:t>138 987,20 €</a:t>
                      </a: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</a:tr>
              <a:tr h="299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III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CS" sz="1400">
                          <a:effectLst/>
                          <a:latin typeface="Century Gothic" panose="020B0502020202020204" pitchFamily="34" charset="0"/>
                        </a:rPr>
                        <a:t>Equipment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smtClean="0">
                          <a:effectLst/>
                          <a:latin typeface="Century Gothic" panose="020B0502020202020204" pitchFamily="34" charset="0"/>
                        </a:rPr>
                        <a:t>179 ć40,00 €</a:t>
                      </a:r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  <a:latin typeface="Century Gothic" panose="020B0502020202020204" pitchFamily="34" charset="0"/>
                        </a:rPr>
                        <a:t>12ć 729,49 €</a:t>
                      </a: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  <a:latin typeface="Century Gothic" panose="020B0502020202020204" pitchFamily="34" charset="0"/>
                        </a:rPr>
                        <a:t>17 473,41 €</a:t>
                      </a: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  <a:latin typeface="Century Gothic" panose="020B0502020202020204" pitchFamily="34" charset="0"/>
                        </a:rPr>
                        <a:t>144 202,90 €</a:t>
                      </a: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</a:tr>
              <a:tr h="282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IV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Century Gothic" panose="020B0502020202020204" pitchFamily="34" charset="0"/>
                        </a:rPr>
                        <a:t>Printing &amp; Publishing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smtClean="0">
                          <a:effectLst/>
                          <a:latin typeface="Century Gothic" panose="020B0502020202020204" pitchFamily="34" charset="0"/>
                        </a:rPr>
                        <a:t>25 500,00 €</a:t>
                      </a:r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  <a:latin typeface="Century Gothic" panose="020B0502020202020204" pitchFamily="34" charset="0"/>
                        </a:rPr>
                        <a:t>14 555,77 €</a:t>
                      </a: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  <a:latin typeface="Century Gothic" panose="020B0502020202020204" pitchFamily="34" charset="0"/>
                        </a:rPr>
                        <a:t>1 214,ć8</a:t>
                      </a:r>
                      <a:r>
                        <a:rPr lang="en-US" sz="1400" baseline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smtClean="0">
                          <a:effectLst/>
                          <a:latin typeface="Century Gothic" panose="020B0502020202020204" pitchFamily="34" charset="0"/>
                        </a:rPr>
                        <a:t>€</a:t>
                      </a: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  <a:latin typeface="Century Gothic" panose="020B0502020202020204" pitchFamily="34" charset="0"/>
                        </a:rPr>
                        <a:t>15 770,45 €</a:t>
                      </a: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</a:tr>
              <a:tr h="304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V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Century Gothic" panose="020B0502020202020204" pitchFamily="34" charset="0"/>
                        </a:rPr>
                        <a:t>Other Costs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smtClean="0">
                          <a:effectLst/>
                          <a:latin typeface="Century Gothic" panose="020B0502020202020204" pitchFamily="34" charset="0"/>
                        </a:rPr>
                        <a:t>ć0 520,00 €</a:t>
                      </a:r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  <a:latin typeface="Century Gothic" panose="020B0502020202020204" pitchFamily="34" charset="0"/>
                        </a:rPr>
                        <a:t>14 724,40 €</a:t>
                      </a: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  <a:latin typeface="Century Gothic" panose="020B0502020202020204" pitchFamily="34" charset="0"/>
                        </a:rPr>
                        <a:t>13 125,49 €</a:t>
                      </a: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  <a:latin typeface="Century Gothic" panose="020B0502020202020204" pitchFamily="34" charset="0"/>
                        </a:rPr>
                        <a:t>27 849,89 €</a:t>
                      </a: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</a:tr>
              <a:tr h="301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VI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 marL="49530" indent="-49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  <a:latin typeface="Century Gothic" panose="020B0502020202020204" pitchFamily="34" charset="0"/>
                        </a:rPr>
                        <a:t>Indirect Costs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smtClean="0">
                          <a:effectLst/>
                          <a:latin typeface="Century Gothic" panose="020B0502020202020204" pitchFamily="34" charset="0"/>
                        </a:rPr>
                        <a:t>4ć 290,47 €</a:t>
                      </a:r>
                      <a:r>
                        <a:rPr lang="en-GB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 marL="49530" indent="-49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 marL="49530" marR="0" lvl="0" indent="-4953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n-US" sz="1400" smtClean="0">
                          <a:effectLst/>
                          <a:latin typeface="Century Gothic" panose="020B0502020202020204" pitchFamily="34" charset="0"/>
                        </a:rPr>
                        <a:t>5 221,895</a:t>
                      </a:r>
                      <a:r>
                        <a:rPr lang="en-US" sz="1400" baseline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smtClean="0">
                          <a:effectLst/>
                          <a:latin typeface="Century Gothic" panose="020B0502020202020204" pitchFamily="34" charset="0"/>
                        </a:rPr>
                        <a:t>€</a:t>
                      </a:r>
                      <a:endParaRPr lang="en-GB" sz="1400" smtClean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 marL="49530" indent="-4953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9530" marR="0" lvl="0" indent="-4953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n-US" sz="1400" smtClean="0">
                          <a:effectLst/>
                          <a:latin typeface="Century Gothic" panose="020B0502020202020204" pitchFamily="34" charset="0"/>
                        </a:rPr>
                        <a:t>5 221,895</a:t>
                      </a:r>
                      <a:r>
                        <a:rPr lang="en-US" sz="1400" baseline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smtClean="0">
                          <a:effectLst/>
                          <a:latin typeface="Century Gothic" panose="020B0502020202020204" pitchFamily="34" charset="0"/>
                        </a:rPr>
                        <a:t>€</a:t>
                      </a:r>
                      <a:endParaRPr lang="en-GB" sz="1400" smtClean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1871">
                <a:tc>
                  <a:txBody>
                    <a:bodyPr/>
                    <a:lstStyle/>
                    <a:p>
                      <a:pPr marL="49530" indent="-49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 </a:t>
                      </a:r>
                      <a:endParaRPr lang="en-GB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 marL="49530" indent="-49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 </a:t>
                      </a:r>
                      <a:endParaRPr lang="en-GB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 marL="49530" indent="-49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 </a:t>
                      </a:r>
                      <a:endParaRPr lang="en-GB" sz="15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 marL="49530" indent="-49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 </a:t>
                      </a:r>
                      <a:endParaRPr lang="en-GB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 marL="49530" indent="-49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  <a:endParaRPr lang="en-GB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 marL="49530" indent="-49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  <a:endParaRPr lang="en-GB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 gridSpan="2">
                  <a:txBody>
                    <a:bodyPr/>
                    <a:lstStyle/>
                    <a:p>
                      <a:pPr marL="49530" indent="-495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200"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  <a:endParaRPr lang="en-GB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186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RS" sz="1500" kern="0">
                          <a:effectLst/>
                          <a:latin typeface="Century Gothic" panose="020B0502020202020204" pitchFamily="34" charset="0"/>
                        </a:rPr>
                        <a:t>TOTAL ELIGIBLE COSTS </a:t>
                      </a:r>
                      <a:endParaRPr lang="en-GB" sz="1500" b="1" ker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smtClean="0"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707 582,97 €</a:t>
                      </a:r>
                      <a:r>
                        <a:rPr lang="en-US" sz="1500"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 </a:t>
                      </a:r>
                      <a:endParaRPr lang="en-GB" sz="15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 </a:t>
                      </a:r>
                      <a:endParaRPr lang="en-GB" sz="8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4ć3 ć97,815</a:t>
                      </a:r>
                      <a:r>
                        <a:rPr lang="en-US" sz="1400" baseline="0" smtClean="0"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smtClean="0">
                          <a:effectLst/>
                          <a:latin typeface="Century Gothic" panose="020B0502020202020204" pitchFamily="34" charset="0"/>
                        </a:rPr>
                        <a:t>€</a:t>
                      </a:r>
                      <a:r>
                        <a:rPr lang="sr-Cyrl-RS" sz="1400"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53 733,82 </a:t>
                      </a:r>
                      <a:r>
                        <a:rPr lang="en-US" sz="1400" smtClean="0">
                          <a:effectLst/>
                          <a:latin typeface="Century Gothic" panose="020B0502020202020204" pitchFamily="34" charset="0"/>
                        </a:rPr>
                        <a:t>€</a:t>
                      </a:r>
                      <a:r>
                        <a:rPr lang="en-US" sz="1400"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517 431,ć35 </a:t>
                      </a:r>
                      <a:r>
                        <a:rPr lang="en-US" sz="1400" smtClean="0">
                          <a:effectLst/>
                          <a:latin typeface="Century Gothic" panose="020B0502020202020204" pitchFamily="34" charset="0"/>
                        </a:rPr>
                        <a:t>€</a:t>
                      </a:r>
                      <a:r>
                        <a:rPr lang="sr-Cyrl-RS" sz="1400"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6670" marR="2667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4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0815" y="170815"/>
            <a:ext cx="1767840" cy="606425"/>
          </a:xfrm>
          <a:prstGeom prst="rect">
            <a:avLst/>
          </a:prstGeom>
        </p:spPr>
      </p:pic>
      <p:graphicFrame>
        <p:nvGraphicFramePr>
          <p:cNvPr id="104" name="table 104"/>
          <p:cNvGraphicFramePr>
            <a:graphicFrameLocks noGrp="1"/>
          </p:cNvGraphicFramePr>
          <p:nvPr/>
        </p:nvGraphicFramePr>
        <p:xfrm>
          <a:off x="170815" y="165100"/>
          <a:ext cx="8559800" cy="932180"/>
        </p:xfrm>
        <a:graphic>
          <a:graphicData uri="http://schemas.openxmlformats.org/drawingml/2006/table">
            <a:tbl>
              <a:tblPr/>
              <a:tblGrid>
                <a:gridCol w="1767840"/>
                <a:gridCol w="6791960"/>
              </a:tblGrid>
              <a:tr h="932180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961005" indent="0" algn="r">
                        <a:lnSpc>
                          <a:spcPts val="3700"/>
                        </a:lnSpc>
                        <a:spcBef>
                          <a:spcPts val="3560"/>
                        </a:spcBef>
                        <a:spcAft>
                          <a:spcPts val="120"/>
                        </a:spcAft>
                      </a:pPr>
                      <a:r>
                        <a:rPr lang="en-US" sz="300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Equipment costs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6" name="Text Placeholder 105"/>
          <p:cNvSpPr>
            <a:spLocks noGrp="1"/>
          </p:cNvSpPr>
          <p:nvPr>
            <p:ph type="body" idx="10"/>
          </p:nvPr>
        </p:nvSpPr>
        <p:spPr>
          <a:xfrm>
            <a:off x="170815" y="1417320"/>
            <a:ext cx="8559800" cy="39674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5405" rIns="0" bIns="0" anchor="t">
            <a:normAutofit fontScale="97500"/>
          </a:bodyPr>
          <a:lstStyle/>
          <a:p>
            <a:pPr marL="228600" marR="0" indent="320040" algn="l">
              <a:lnSpc>
                <a:spcPts val="3100"/>
              </a:lnSpc>
              <a:spcAft>
                <a:spcPts val="0"/>
              </a:spcAft>
              <a:buFont typeface="Symbol"/>
              <a:buChar char="·"/>
            </a:pPr>
            <a:r>
              <a:rPr lang="en-US" sz="2350" spc="80">
                <a:solidFill>
                  <a:srgbClr val="000000"/>
                </a:solidFill>
                <a:latin typeface="Tahoma" panose="02020603050405020304" pitchFamily="2"/>
              </a:rPr>
              <a:t>Vezano za equipment costs proverava: </a:t>
            </a:r>
          </a:p>
          <a:p>
            <a:pPr marL="640080" marR="0" indent="0" algn="l">
              <a:lnSpc>
                <a:spcPts val="2900"/>
              </a:lnSpc>
              <a:spcBef>
                <a:spcPts val="805"/>
              </a:spcBef>
              <a:spcAft>
                <a:spcPts val="0"/>
              </a:spcAft>
            </a:pPr>
            <a:r>
              <a:rPr lang="en-US" sz="2600" spc="2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25">
                <a:solidFill>
                  <a:srgbClr val="000000"/>
                </a:solidFill>
                <a:latin typeface="Tahoma" panose="02020603050405020304" pitchFamily="2"/>
              </a:rPr>
              <a:t>da li postoji dokumentacija o postupku nabavke preko 25000 </a:t>
            </a:r>
          </a:p>
          <a:p>
            <a:pPr marL="96012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50" spc="5">
                <a:solidFill>
                  <a:srgbClr val="000000"/>
                </a:solidFill>
                <a:latin typeface="Tahoma" panose="02020603050405020304" pitchFamily="2"/>
              </a:rPr>
              <a:t>evra i da li postoje tri ponude </a:t>
            </a:r>
          </a:p>
          <a:p>
            <a:pPr marL="640080" marR="0" indent="0" algn="l">
              <a:lnSpc>
                <a:spcPts val="2900"/>
              </a:lnSpc>
              <a:spcBef>
                <a:spcPts val="755"/>
              </a:spcBef>
              <a:spcAft>
                <a:spcPts val="0"/>
              </a:spcAft>
            </a:pPr>
            <a:r>
              <a:rPr lang="en-US" sz="2600" spc="2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20">
                <a:solidFill>
                  <a:srgbClr val="000000"/>
                </a:solidFill>
                <a:latin typeface="Tahoma" panose="02020603050405020304" pitchFamily="2"/>
              </a:rPr>
              <a:t>da li postoje ugovori, fakture, otpremnice i prijemnice i </a:t>
            </a:r>
          </a:p>
          <a:p>
            <a:pPr marL="96012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50" spc="5">
                <a:solidFill>
                  <a:srgbClr val="000000"/>
                </a:solidFill>
                <a:latin typeface="Tahoma" panose="02020603050405020304" pitchFamily="2"/>
              </a:rPr>
              <a:t>odgovarajući izvodi </a:t>
            </a:r>
          </a:p>
          <a:p>
            <a:pPr marL="640080" marR="0" indent="0" algn="l">
              <a:lnSpc>
                <a:spcPts val="2900"/>
              </a:lnSpc>
              <a:spcBef>
                <a:spcPts val="755"/>
              </a:spcBef>
              <a:spcAft>
                <a:spcPts val="0"/>
              </a:spcAft>
            </a:pPr>
            <a:r>
              <a:rPr lang="en-US" sz="2600" spc="2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20">
                <a:solidFill>
                  <a:srgbClr val="000000"/>
                </a:solidFill>
                <a:latin typeface="Tahoma" panose="02020603050405020304" pitchFamily="2"/>
              </a:rPr>
              <a:t>ako postoji potvrda o oslobađanju od PDV-a </a:t>
            </a:r>
          </a:p>
          <a:p>
            <a:pPr marL="228600" marR="0" indent="320040" algn="l">
              <a:lnSpc>
                <a:spcPts val="3000"/>
              </a:lnSpc>
              <a:spcBef>
                <a:spcPts val="765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spc="80">
                <a:solidFill>
                  <a:srgbClr val="000000"/>
                </a:solidFill>
                <a:latin typeface="Tahoma" panose="02020603050405020304" pitchFamily="2"/>
              </a:rPr>
              <a:t>Ako se ne oslobađa od PDV-a institucija ga ne sme </a:t>
            </a:r>
          </a:p>
          <a:p>
            <a:pPr marL="548640" marR="0" indent="0" algn="l">
              <a:lnSpc>
                <a:spcPts val="30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2350" spc="75">
                <a:solidFill>
                  <a:srgbClr val="000000"/>
                </a:solidFill>
                <a:latin typeface="Tahoma" panose="02020603050405020304" pitchFamily="2"/>
              </a:rPr>
              <a:t>zaračunati u troškove iskazane u finalnom izveštaju. </a:t>
            </a:r>
          </a:p>
          <a:p>
            <a:pPr marL="0" marR="0" indent="0" algn="ctr">
              <a:lnSpc>
                <a:spcPts val="3000"/>
              </a:lnSpc>
              <a:spcBef>
                <a:spcPts val="1005"/>
              </a:spcBef>
              <a:spcAft>
                <a:spcPts val="40"/>
              </a:spcAft>
            </a:pPr>
            <a:r>
              <a:rPr lang="en-US" sz="2350" spc="70">
                <a:solidFill>
                  <a:srgbClr val="000000"/>
                </a:solidFill>
                <a:latin typeface="Tahoma" panose="02020603050405020304" pitchFamily="2"/>
              </a:rPr>
              <a:t>Ovo važi za sve kategorije direktnih troškova </a:t>
            </a:r>
          </a:p>
        </p:txBody>
      </p:sp>
    </p:spTree>
    <p:extLst>
      <p:ext uri="{BB962C8B-B14F-4D97-AF65-F5344CB8AC3E}">
        <p14:creationId xmlns:p14="http://schemas.microsoft.com/office/powerpoint/2010/main" val="37945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0815" y="170815"/>
            <a:ext cx="1767840" cy="606425"/>
          </a:xfrm>
          <a:prstGeom prst="rect">
            <a:avLst/>
          </a:prstGeom>
        </p:spPr>
      </p:pic>
      <p:sp>
        <p:nvSpPr>
          <p:cNvPr id="111" name="Text Placeholder 110"/>
          <p:cNvSpPr>
            <a:spLocks noGrp="1"/>
          </p:cNvSpPr>
          <p:nvPr>
            <p:ph type="body" idx="10"/>
          </p:nvPr>
        </p:nvSpPr>
        <p:spPr>
          <a:xfrm>
            <a:off x="40640" y="832485"/>
            <a:ext cx="8559800" cy="491322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Autofit/>
          </a:bodyPr>
          <a:lstStyle/>
          <a:p>
            <a:pPr marL="0" marR="0" indent="0" algn="ctr">
              <a:lnSpc>
                <a:spcPts val="3800"/>
              </a:lnSpc>
              <a:spcAft>
                <a:spcPts val="0"/>
              </a:spcAft>
            </a:pPr>
            <a:r>
              <a:rPr lang="en-US" sz="2400" b="1" spc="135">
                <a:solidFill>
                  <a:srgbClr val="000000"/>
                </a:solidFill>
                <a:latin typeface="Tahoma" panose="02020603050405020304" pitchFamily="2"/>
              </a:rPr>
              <a:t>Printing and Publishing Costs </a:t>
            </a:r>
          </a:p>
          <a:p>
            <a:pPr marL="320040" marR="0" indent="320040" algn="l">
              <a:lnSpc>
                <a:spcPts val="2600"/>
              </a:lnSpc>
              <a:spcBef>
                <a:spcPts val="577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U PP može spadati: štampanje, objavljivanje (uključujući </a:t>
            </a:r>
          </a:p>
          <a:p>
            <a:pPr marL="640080" marR="0" indent="0" algn="l">
              <a:lnSpc>
                <a:spcPts val="2600"/>
              </a:lnSpc>
              <a:spcBef>
                <a:spcPts val="285"/>
              </a:spcBef>
              <a:spcAft>
                <a:spcPts val="0"/>
              </a:spcAft>
            </a:pPr>
            <a:r>
              <a:rPr lang="en-US" sz="2400" spc="60">
                <a:solidFill>
                  <a:srgbClr val="000000"/>
                </a:solidFill>
                <a:latin typeface="Tahoma" panose="02020603050405020304" pitchFamily="2"/>
              </a:rPr>
              <a:t>elektronski format), fotokopiranje nastavnog materijala i ostale </a:t>
            </a:r>
          </a:p>
          <a:p>
            <a:pPr marL="640080" marR="0" indent="0" algn="l">
              <a:lnSpc>
                <a:spcPts val="2600"/>
              </a:lnSpc>
              <a:spcBef>
                <a:spcPts val="285"/>
              </a:spcBef>
              <a:spcAft>
                <a:spcPts val="0"/>
              </a:spcAft>
            </a:pPr>
            <a:r>
              <a:rPr lang="en-US" sz="2400" spc="65">
                <a:solidFill>
                  <a:srgbClr val="000000"/>
                </a:solidFill>
                <a:latin typeface="Tahoma" panose="02020603050405020304" pitchFamily="2"/>
              </a:rPr>
              <a:t>dokumenatcije neophodne za projektne aktivnosti, web dizajn i </a:t>
            </a:r>
          </a:p>
          <a:p>
            <a:pPr marL="640080" marR="0" indent="0" algn="l">
              <a:lnSpc>
                <a:spcPts val="2600"/>
              </a:lnSpc>
              <a:spcBef>
                <a:spcPts val="285"/>
              </a:spcBef>
              <a:spcAft>
                <a:spcPts val="25"/>
              </a:spcAft>
            </a:pPr>
            <a:r>
              <a:rPr lang="en-US" sz="2400" spc="30">
                <a:solidFill>
                  <a:srgbClr val="000000"/>
                </a:solidFill>
                <a:latin typeface="Tahoma" panose="02020603050405020304" pitchFamily="2"/>
              </a:rPr>
              <a:t>održavanje sajta (po fakturi)... </a:t>
            </a:r>
          </a:p>
        </p:txBody>
      </p:sp>
    </p:spTree>
    <p:extLst>
      <p:ext uri="{BB962C8B-B14F-4D97-AF65-F5344CB8AC3E}">
        <p14:creationId xmlns:p14="http://schemas.microsoft.com/office/powerpoint/2010/main" val="13491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0815" y="170815"/>
            <a:ext cx="1767840" cy="606425"/>
          </a:xfrm>
          <a:prstGeom prst="rect">
            <a:avLst/>
          </a:prstGeom>
        </p:spPr>
      </p:pic>
      <p:graphicFrame>
        <p:nvGraphicFramePr>
          <p:cNvPr id="116" name="table 116"/>
          <p:cNvGraphicFramePr>
            <a:graphicFrameLocks noGrp="1"/>
          </p:cNvGraphicFramePr>
          <p:nvPr/>
        </p:nvGraphicFramePr>
        <p:xfrm>
          <a:off x="104775" y="165100"/>
          <a:ext cx="8559800" cy="857250"/>
        </p:xfrm>
        <a:graphic>
          <a:graphicData uri="http://schemas.openxmlformats.org/drawingml/2006/table">
            <a:tbl>
              <a:tblPr/>
              <a:tblGrid>
                <a:gridCol w="1833880"/>
                <a:gridCol w="6725920"/>
              </a:tblGrid>
              <a:tr h="857250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3336925" indent="0" algn="r">
                        <a:lnSpc>
                          <a:spcPts val="3200"/>
                        </a:lnSpc>
                        <a:spcBef>
                          <a:spcPts val="3450"/>
                        </a:spcBef>
                        <a:spcAft>
                          <a:spcPts val="0"/>
                        </a:spcAft>
                      </a:pPr>
                      <a:r>
                        <a:rPr lang="en-US" sz="305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Other Costs </a:t>
                      </a: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8" name="Text Placeholder 117"/>
          <p:cNvSpPr>
            <a:spLocks noGrp="1"/>
          </p:cNvSpPr>
          <p:nvPr>
            <p:ph type="body" idx="10"/>
          </p:nvPr>
        </p:nvSpPr>
        <p:spPr>
          <a:xfrm>
            <a:off x="104775" y="1273810"/>
            <a:ext cx="8559800" cy="4733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3180" rIns="0" bIns="0" anchor="t"/>
          <a:lstStyle/>
          <a:p>
            <a:pPr marL="228600" marR="0" indent="365760" algn="just">
              <a:lnSpc>
                <a:spcPts val="2900"/>
              </a:lnSpc>
              <a:spcAft>
                <a:spcPts val="0"/>
              </a:spcAft>
              <a:buFont typeface="Symbol"/>
              <a:buChar char="·"/>
            </a:pPr>
            <a:r>
              <a:rPr lang="en-US" sz="2050" spc="55">
                <a:solidFill>
                  <a:srgbClr val="000000"/>
                </a:solidFill>
                <a:latin typeface="Tahoma" panose="02020603050405020304" pitchFamily="2"/>
              </a:rPr>
              <a:t>U OC može spadati: disiminacija (reklamiranje u medijima, </a:t>
            </a:r>
          </a:p>
          <a:p>
            <a:pPr marL="59436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50" spc="55">
                <a:solidFill>
                  <a:srgbClr val="000000"/>
                </a:solidFill>
                <a:latin typeface="Tahoma" panose="02020603050405020304" pitchFamily="2"/>
              </a:rPr>
              <a:t>promotivni materijal), iznajmljivanje prostora za disiminaciju (uz </a:t>
            </a:r>
          </a:p>
          <a:p>
            <a:pPr marL="59436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50" spc="40">
                <a:solidFill>
                  <a:srgbClr val="000000"/>
                </a:solidFill>
                <a:latin typeface="Tahoma" panose="02020603050405020304" pitchFamily="2"/>
              </a:rPr>
              <a:t>autorizaciju), revizija, inter-project coaching (max. 2.500 evra), </a:t>
            </a:r>
          </a:p>
          <a:p>
            <a:pPr marL="59436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50" spc="50">
                <a:solidFill>
                  <a:srgbClr val="000000"/>
                </a:solidFill>
                <a:latin typeface="Tahoma" panose="02020603050405020304" pitchFamily="2"/>
              </a:rPr>
              <a:t>bankarske provizije i podugovaranje za specifične aktivnosti. </a:t>
            </a:r>
          </a:p>
          <a:p>
            <a:pPr marL="228600" marR="0" indent="365760" algn="just">
              <a:lnSpc>
                <a:spcPts val="2900"/>
              </a:lnSpc>
              <a:spcBef>
                <a:spcPts val="575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35">
                <a:solidFill>
                  <a:srgbClr val="000000"/>
                </a:solidFill>
                <a:latin typeface="Tahoma" panose="02020603050405020304" pitchFamily="2"/>
              </a:rPr>
              <a:t>Podugovaranje (2013) je moguće za: eksternu evaluaciju, kursevi </a:t>
            </a:r>
          </a:p>
          <a:p>
            <a:pPr marL="59436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50" spc="35">
                <a:solidFill>
                  <a:srgbClr val="000000"/>
                </a:solidFill>
                <a:latin typeface="Tahoma" panose="02020603050405020304" pitchFamily="2"/>
              </a:rPr>
              <a:t>jezika, IT kursevi, prevodilačke usluge, web dizajn i održavanje </a:t>
            </a:r>
          </a:p>
          <a:p>
            <a:pPr marL="59436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50" spc="30">
                <a:solidFill>
                  <a:srgbClr val="000000"/>
                </a:solidFill>
                <a:latin typeface="Tahoma" panose="02020603050405020304" pitchFamily="2"/>
              </a:rPr>
              <a:t>sajtova (po ugovoru) </a:t>
            </a:r>
          </a:p>
          <a:p>
            <a:pPr marL="228600" marR="0" indent="365760" algn="just">
              <a:lnSpc>
                <a:spcPts val="2900"/>
              </a:lnSpc>
              <a:spcBef>
                <a:spcPts val="575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55">
                <a:solidFill>
                  <a:srgbClr val="000000"/>
                </a:solidFill>
                <a:latin typeface="Tahoma" panose="02020603050405020304" pitchFamily="2"/>
              </a:rPr>
              <a:t>Ako ukupno podugovaranje iznosi preko 10.000 evra mora se </a:t>
            </a:r>
          </a:p>
          <a:p>
            <a:pPr marL="59436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50" spc="45">
                <a:solidFill>
                  <a:srgbClr val="000000"/>
                </a:solidFill>
                <a:latin typeface="Tahoma" panose="02020603050405020304" pitchFamily="2"/>
              </a:rPr>
              <a:t>tražiti prethodna dozvola EACEA. (2013, 2012) </a:t>
            </a:r>
          </a:p>
          <a:p>
            <a:pPr marL="228600" marR="0" indent="365760" algn="just">
              <a:lnSpc>
                <a:spcPts val="2900"/>
              </a:lnSpc>
              <a:spcBef>
                <a:spcPts val="575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50">
                <a:solidFill>
                  <a:srgbClr val="000000"/>
                </a:solidFill>
                <a:latin typeface="Tahoma" panose="02020603050405020304" pitchFamily="2"/>
              </a:rPr>
              <a:t>Podugovaranja ne sme biti za nastavu i menadžment projekta. </a:t>
            </a:r>
          </a:p>
          <a:p>
            <a:pPr marL="228600" marR="0" indent="365760" algn="just">
              <a:lnSpc>
                <a:spcPts val="2900"/>
              </a:lnSpc>
              <a:spcBef>
                <a:spcPts val="575"/>
              </a:spcBef>
              <a:spcAft>
                <a:spcPts val="0"/>
              </a:spcAft>
              <a:buFont typeface="Symbol"/>
              <a:buChar char="·"/>
            </a:pPr>
            <a:r>
              <a:rPr lang="en-US" sz="2050" spc="35">
                <a:solidFill>
                  <a:srgbClr val="000000"/>
                </a:solidFill>
                <a:latin typeface="Tahoma" panose="02020603050405020304" pitchFamily="2"/>
              </a:rPr>
              <a:t>Travel costs i costs of stay za podugovarače takođe spada u OC </a:t>
            </a:r>
          </a:p>
          <a:p>
            <a:pPr marL="594360" marR="0" indent="0" algn="just">
              <a:lnSpc>
                <a:spcPts val="2600"/>
              </a:lnSpc>
              <a:spcBef>
                <a:spcPts val="285"/>
              </a:spcBef>
              <a:spcAft>
                <a:spcPts val="0"/>
              </a:spcAft>
            </a:pPr>
            <a:r>
              <a:rPr lang="en-US" sz="2050" spc="25">
                <a:solidFill>
                  <a:srgbClr val="000000"/>
                </a:solidFill>
                <a:latin typeface="Tahoma" panose="02020603050405020304" pitchFamily="2"/>
              </a:rPr>
              <a:t>(uz autorizaciju). </a:t>
            </a:r>
          </a:p>
        </p:txBody>
      </p:sp>
    </p:spTree>
    <p:extLst>
      <p:ext uri="{BB962C8B-B14F-4D97-AF65-F5344CB8AC3E}">
        <p14:creationId xmlns:p14="http://schemas.microsoft.com/office/powerpoint/2010/main" val="7747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0815" y="170815"/>
            <a:ext cx="1767840" cy="606425"/>
          </a:xfrm>
          <a:prstGeom prst="rect">
            <a:avLst/>
          </a:prstGeom>
        </p:spPr>
      </p:pic>
      <p:sp>
        <p:nvSpPr>
          <p:cNvPr id="123" name="Text Placeholder 122"/>
          <p:cNvSpPr>
            <a:spLocks noGrp="1"/>
          </p:cNvSpPr>
          <p:nvPr>
            <p:ph type="body" idx="10"/>
          </p:nvPr>
        </p:nvSpPr>
        <p:spPr>
          <a:xfrm>
            <a:off x="3684905" y="170815"/>
            <a:ext cx="1828800" cy="9455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8935" rIns="0" bIns="0" anchor="t">
            <a:normAutofit fontScale="87500"/>
          </a:bodyPr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750" spc="45">
                <a:solidFill>
                  <a:srgbClr val="000000"/>
                </a:solidFill>
                <a:latin typeface="Tahoma" panose="02020603050405020304" pitchFamily="2"/>
              </a:rPr>
              <a:t>PP &amp; OC </a:t>
            </a:r>
          </a:p>
        </p:txBody>
      </p:sp>
      <p:sp>
        <p:nvSpPr>
          <p:cNvPr id="124" name="Text Placeholder 123"/>
          <p:cNvSpPr>
            <a:spLocks noGrp="1"/>
          </p:cNvSpPr>
          <p:nvPr>
            <p:ph type="body" idx="10"/>
          </p:nvPr>
        </p:nvSpPr>
        <p:spPr>
          <a:xfrm>
            <a:off x="396240" y="1116330"/>
            <a:ext cx="8229600" cy="5157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6565" rIns="0" bIns="0" anchor="t">
            <a:normAutofit fontScale="97500"/>
          </a:bodyPr>
          <a:lstStyle/>
          <a:p>
            <a:pPr marL="0" marR="0" indent="320040" algn="l">
              <a:lnSpc>
                <a:spcPts val="29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Za pravdanje PP pred EACEA je potrebno: </a:t>
            </a:r>
          </a:p>
          <a:p>
            <a:pPr marL="411480" marR="0" indent="0" algn="l">
              <a:lnSpc>
                <a:spcPts val="2900"/>
              </a:lnSpc>
              <a:spcBef>
                <a:spcPts val="810"/>
              </a:spcBef>
              <a:spcAft>
                <a:spcPts val="0"/>
              </a:spcAft>
            </a:pPr>
            <a:r>
              <a:rPr lang="en-US" sz="2650" spc="5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50">
                <a:solidFill>
                  <a:srgbClr val="000000"/>
                </a:solidFill>
                <a:latin typeface="Tahoma" panose="02020603050405020304" pitchFamily="2"/>
              </a:rPr>
              <a:t>Faktura, </a:t>
            </a:r>
          </a:p>
          <a:p>
            <a:pPr marL="411480" marR="0" indent="0" algn="l">
              <a:lnSpc>
                <a:spcPts val="2900"/>
              </a:lnSpc>
              <a:spcBef>
                <a:spcPts val="575"/>
              </a:spcBef>
              <a:spcAft>
                <a:spcPts val="0"/>
              </a:spcAft>
            </a:pPr>
            <a:r>
              <a:rPr lang="en-US" sz="2650" spc="5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55">
                <a:solidFill>
                  <a:srgbClr val="000000"/>
                </a:solidFill>
                <a:latin typeface="Tahoma" panose="02020603050405020304" pitchFamily="2"/>
              </a:rPr>
              <a:t>Za PP preko 25.000 evra dokumentacija o nabavci i najmanje </a:t>
            </a:r>
          </a:p>
          <a:p>
            <a:pPr marL="73152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50" spc="40">
                <a:solidFill>
                  <a:srgbClr val="000000"/>
                </a:solidFill>
                <a:latin typeface="Tahoma" panose="02020603050405020304" pitchFamily="2"/>
              </a:rPr>
              <a:t>3 ponude. </a:t>
            </a:r>
          </a:p>
          <a:p>
            <a:pPr marL="0" marR="0" indent="320040" algn="l">
              <a:lnSpc>
                <a:spcPts val="2900"/>
              </a:lnSpc>
              <a:spcBef>
                <a:spcPts val="108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Za pravdanje OC pred EACEA je potrebno: </a:t>
            </a:r>
          </a:p>
          <a:p>
            <a:pPr marL="411480" marR="0" indent="0" algn="l">
              <a:lnSpc>
                <a:spcPts val="2900"/>
              </a:lnSpc>
              <a:spcBef>
                <a:spcPts val="840"/>
              </a:spcBef>
              <a:spcAft>
                <a:spcPts val="0"/>
              </a:spcAft>
            </a:pPr>
            <a:r>
              <a:rPr lang="en-US" sz="2650" spc="5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50">
                <a:solidFill>
                  <a:srgbClr val="000000"/>
                </a:solidFill>
                <a:latin typeface="Tahoma" panose="02020603050405020304" pitchFamily="2"/>
              </a:rPr>
              <a:t>Fakture ili Ugovori (podugovaranje) ili Izvodi (provizije) </a:t>
            </a:r>
          </a:p>
          <a:p>
            <a:pPr marL="411480" marR="0" indent="0" algn="l">
              <a:lnSpc>
                <a:spcPts val="2900"/>
              </a:lnSpc>
              <a:spcBef>
                <a:spcPts val="575"/>
              </a:spcBef>
              <a:spcAft>
                <a:spcPts val="0"/>
              </a:spcAft>
            </a:pPr>
            <a:r>
              <a:rPr lang="en-US" sz="2650" spc="4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45">
                <a:solidFill>
                  <a:srgbClr val="000000"/>
                </a:solidFill>
                <a:latin typeface="Tahoma" panose="02020603050405020304" pitchFamily="2"/>
              </a:rPr>
              <a:t>Za OC preko 25.000 evra dokumentacija o nabavci i najmanje </a:t>
            </a:r>
          </a:p>
          <a:p>
            <a:pPr marL="731520" marR="0" indent="0" algn="l">
              <a:lnSpc>
                <a:spcPts val="2600"/>
              </a:lnSpc>
              <a:spcBef>
                <a:spcPts val="70"/>
              </a:spcBef>
              <a:spcAft>
                <a:spcPts val="0"/>
              </a:spcAft>
            </a:pPr>
            <a:r>
              <a:rPr lang="en-US" sz="2050" spc="40">
                <a:solidFill>
                  <a:srgbClr val="000000"/>
                </a:solidFill>
                <a:latin typeface="Tahoma" panose="02020603050405020304" pitchFamily="2"/>
              </a:rPr>
              <a:t>3 ponude. </a:t>
            </a:r>
          </a:p>
          <a:p>
            <a:pPr marL="411480" marR="0" indent="0" algn="l">
              <a:lnSpc>
                <a:spcPts val="2900"/>
              </a:lnSpc>
              <a:spcBef>
                <a:spcPts val="785"/>
              </a:spcBef>
              <a:spcAft>
                <a:spcPts val="0"/>
              </a:spcAft>
            </a:pPr>
            <a:r>
              <a:rPr lang="en-US" sz="2650" spc="3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30">
                <a:solidFill>
                  <a:srgbClr val="000000"/>
                </a:solidFill>
                <a:latin typeface="Tahoma" panose="02020603050405020304" pitchFamily="2"/>
              </a:rPr>
              <a:t>Za travel costs i costs of stay podugovarača sve kao i za travel </a:t>
            </a:r>
          </a:p>
          <a:p>
            <a:pPr marL="731520" marR="0" indent="0" algn="l">
              <a:lnSpc>
                <a:spcPts val="2600"/>
              </a:lnSpc>
              <a:spcBef>
                <a:spcPts val="70"/>
              </a:spcBef>
              <a:spcAft>
                <a:spcPts val="0"/>
              </a:spcAft>
            </a:pPr>
            <a:r>
              <a:rPr lang="en-US" sz="2050" spc="35">
                <a:solidFill>
                  <a:srgbClr val="000000"/>
                </a:solidFill>
                <a:latin typeface="Tahoma" panose="02020603050405020304" pitchFamily="2"/>
              </a:rPr>
              <a:t>costs i costs of stay zaposlenih. </a:t>
            </a:r>
          </a:p>
          <a:p>
            <a:pPr marL="411480" marR="0" indent="0" algn="l">
              <a:lnSpc>
                <a:spcPts val="2900"/>
              </a:lnSpc>
              <a:spcBef>
                <a:spcPts val="785"/>
              </a:spcBef>
              <a:spcAft>
                <a:spcPts val="435"/>
              </a:spcAft>
            </a:pPr>
            <a:r>
              <a:rPr lang="en-US" sz="2650" spc="4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50" spc="40">
                <a:solidFill>
                  <a:srgbClr val="000000"/>
                </a:solidFill>
                <a:latin typeface="Tahoma" panose="02020603050405020304" pitchFamily="2"/>
              </a:rPr>
              <a:t>Za staff costs eksperata kao i za staff costs zaposlenih. </a:t>
            </a:r>
          </a:p>
        </p:txBody>
      </p:sp>
    </p:spTree>
    <p:extLst>
      <p:ext uri="{BB962C8B-B14F-4D97-AF65-F5344CB8AC3E}">
        <p14:creationId xmlns:p14="http://schemas.microsoft.com/office/powerpoint/2010/main" val="238945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0815" y="170815"/>
            <a:ext cx="1767840" cy="606425"/>
          </a:xfrm>
          <a:prstGeom prst="rect">
            <a:avLst/>
          </a:prstGeom>
        </p:spPr>
      </p:pic>
      <p:sp>
        <p:nvSpPr>
          <p:cNvPr id="129" name="Text Placeholder 128"/>
          <p:cNvSpPr>
            <a:spLocks noGrp="1"/>
          </p:cNvSpPr>
          <p:nvPr>
            <p:ph type="body" idx="10"/>
          </p:nvPr>
        </p:nvSpPr>
        <p:spPr>
          <a:xfrm>
            <a:off x="3672840" y="170815"/>
            <a:ext cx="1828800" cy="9607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4175" rIns="0" bIns="0" anchor="t">
            <a:normAutofit fontScale="87500"/>
          </a:bodyPr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3750" spc="45">
                <a:solidFill>
                  <a:srgbClr val="000000"/>
                </a:solidFill>
                <a:latin typeface="Tahoma" panose="02020603050405020304" pitchFamily="2"/>
              </a:rPr>
              <a:t>PP &amp; OC </a:t>
            </a:r>
          </a:p>
        </p:txBody>
      </p:sp>
      <p:sp>
        <p:nvSpPr>
          <p:cNvPr id="130" name="Text Placeholder 129"/>
          <p:cNvSpPr>
            <a:spLocks noGrp="1"/>
          </p:cNvSpPr>
          <p:nvPr>
            <p:ph type="body" idx="10"/>
          </p:nvPr>
        </p:nvSpPr>
        <p:spPr>
          <a:xfrm>
            <a:off x="396240" y="1131570"/>
            <a:ext cx="7429500" cy="53454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22910" rIns="0" bIns="0" anchor="t">
            <a:normAutofit fontScale="92500"/>
          </a:bodyPr>
          <a:lstStyle/>
          <a:p>
            <a:pPr marL="0" marR="0" indent="320040" algn="l">
              <a:lnSpc>
                <a:spcPts val="31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Za pravdanje u reviziji je potrebno: </a:t>
            </a:r>
          </a:p>
          <a:p>
            <a:pPr marL="411480" marR="0" indent="0" algn="l">
              <a:lnSpc>
                <a:spcPts val="3200"/>
              </a:lnSpc>
              <a:spcBef>
                <a:spcPts val="1030"/>
              </a:spcBef>
              <a:spcAft>
                <a:spcPts val="0"/>
              </a:spcAft>
            </a:pPr>
            <a:r>
              <a:rPr lang="en-US" sz="2950" spc="3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30">
                <a:solidFill>
                  <a:srgbClr val="000000"/>
                </a:solidFill>
                <a:latin typeface="Tahoma" panose="02020603050405020304" pitchFamily="2"/>
              </a:rPr>
              <a:t>Faktura, </a:t>
            </a:r>
          </a:p>
          <a:p>
            <a:pPr marL="411480" marR="0" indent="0" algn="l">
              <a:lnSpc>
                <a:spcPts val="3200"/>
              </a:lnSpc>
              <a:spcBef>
                <a:spcPts val="825"/>
              </a:spcBef>
              <a:spcAft>
                <a:spcPts val="0"/>
              </a:spcAft>
            </a:pPr>
            <a:r>
              <a:rPr lang="en-US" sz="2950" spc="6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65">
                <a:solidFill>
                  <a:srgbClr val="000000"/>
                </a:solidFill>
                <a:latin typeface="Tahoma" panose="02020603050405020304" pitchFamily="2"/>
              </a:rPr>
              <a:t>Potvrda o oslobađanju od PDV-a </a:t>
            </a:r>
          </a:p>
          <a:p>
            <a:pPr marL="411480" marR="0" indent="0" algn="l">
              <a:lnSpc>
                <a:spcPts val="3200"/>
              </a:lnSpc>
              <a:spcBef>
                <a:spcPts val="820"/>
              </a:spcBef>
              <a:spcAft>
                <a:spcPts val="0"/>
              </a:spcAft>
            </a:pPr>
            <a:r>
              <a:rPr lang="en-US" sz="2950" spc="4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40">
                <a:solidFill>
                  <a:srgbClr val="000000"/>
                </a:solidFill>
                <a:latin typeface="Tahoma" panose="02020603050405020304" pitchFamily="2"/>
              </a:rPr>
              <a:t>Izvod iz banke da je faktura plaćena </a:t>
            </a:r>
          </a:p>
          <a:p>
            <a:pPr marL="411480" marR="0" indent="0" algn="l">
              <a:lnSpc>
                <a:spcPts val="3200"/>
              </a:lnSpc>
              <a:spcBef>
                <a:spcPts val="820"/>
              </a:spcBef>
              <a:spcAft>
                <a:spcPts val="0"/>
              </a:spcAft>
            </a:pPr>
            <a:r>
              <a:rPr lang="en-US" sz="2950" spc="7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75">
                <a:solidFill>
                  <a:srgbClr val="000000"/>
                </a:solidFill>
                <a:latin typeface="Tahoma" panose="02020603050405020304" pitchFamily="2"/>
              </a:rPr>
              <a:t>P&amp;P primerci publikacija </a:t>
            </a:r>
          </a:p>
          <a:p>
            <a:pPr marL="0" marR="0" indent="411480" algn="l">
              <a:lnSpc>
                <a:spcPts val="31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25">
                <a:solidFill>
                  <a:srgbClr val="000000"/>
                </a:solidFill>
                <a:latin typeface="Tahoma" panose="02020603050405020304" pitchFamily="2"/>
              </a:rPr>
              <a:t>U slučaju podugovaranja: </a:t>
            </a:r>
          </a:p>
          <a:p>
            <a:pPr marL="411480" marR="0" indent="0" algn="l">
              <a:lnSpc>
                <a:spcPts val="3400"/>
              </a:lnSpc>
              <a:spcBef>
                <a:spcPts val="865"/>
              </a:spcBef>
              <a:spcAft>
                <a:spcPts val="0"/>
              </a:spcAft>
            </a:pPr>
            <a:r>
              <a:rPr lang="en-US" sz="2950" spc="6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65">
                <a:solidFill>
                  <a:srgbClr val="000000"/>
                </a:solidFill>
                <a:latin typeface="Tahoma" panose="02020603050405020304" pitchFamily="2"/>
              </a:rPr>
              <a:t>Ugovori i/ili Fakture </a:t>
            </a:r>
          </a:p>
          <a:p>
            <a:pPr marL="411480" marR="0" indent="0" algn="l">
              <a:lnSpc>
                <a:spcPts val="3200"/>
              </a:lnSpc>
              <a:spcBef>
                <a:spcPts val="825"/>
              </a:spcBef>
              <a:spcAft>
                <a:spcPts val="0"/>
              </a:spcAft>
            </a:pPr>
            <a:r>
              <a:rPr lang="en-US" sz="2950" spc="6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65">
                <a:solidFill>
                  <a:srgbClr val="000000"/>
                </a:solidFill>
                <a:latin typeface="Tahoma" panose="02020603050405020304" pitchFamily="2"/>
              </a:rPr>
              <a:t>Potvrda o oslobađanju od PDV-a </a:t>
            </a:r>
          </a:p>
          <a:p>
            <a:pPr marL="411480" marR="0" indent="0" algn="l">
              <a:lnSpc>
                <a:spcPts val="3200"/>
              </a:lnSpc>
              <a:spcBef>
                <a:spcPts val="820"/>
              </a:spcBef>
              <a:spcAft>
                <a:spcPts val="0"/>
              </a:spcAft>
            </a:pPr>
            <a:r>
              <a:rPr lang="en-US" sz="2950" spc="3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400" spc="35">
                <a:solidFill>
                  <a:srgbClr val="000000"/>
                </a:solidFill>
                <a:latin typeface="Tahoma" panose="02020603050405020304" pitchFamily="2"/>
              </a:rPr>
              <a:t>Izvodi iz banke da je plaćena faktura ili uplaćen </a:t>
            </a:r>
          </a:p>
          <a:p>
            <a:pPr marL="731520" marR="0" indent="0" algn="l">
              <a:lnSpc>
                <a:spcPts val="3000"/>
              </a:lnSpc>
              <a:spcBef>
                <a:spcPts val="110"/>
              </a:spcBef>
              <a:spcAft>
                <a:spcPts val="65"/>
              </a:spcAft>
            </a:pPr>
            <a:r>
              <a:rPr lang="en-US" sz="2400" spc="75">
                <a:solidFill>
                  <a:srgbClr val="000000"/>
                </a:solidFill>
                <a:latin typeface="Tahoma" panose="02020603050405020304" pitchFamily="2"/>
              </a:rPr>
              <a:t>honorar </a:t>
            </a:r>
          </a:p>
        </p:txBody>
      </p:sp>
    </p:spTree>
    <p:extLst>
      <p:ext uri="{BB962C8B-B14F-4D97-AF65-F5344CB8AC3E}">
        <p14:creationId xmlns:p14="http://schemas.microsoft.com/office/powerpoint/2010/main" val="42348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0815" y="170815"/>
            <a:ext cx="1767840" cy="606425"/>
          </a:xfrm>
          <a:prstGeom prst="rect">
            <a:avLst/>
          </a:prstGeom>
        </p:spPr>
      </p:pic>
      <p:graphicFrame>
        <p:nvGraphicFramePr>
          <p:cNvPr id="135" name="table 135"/>
          <p:cNvGraphicFramePr>
            <a:graphicFrameLocks noGrp="1"/>
          </p:cNvGraphicFramePr>
          <p:nvPr/>
        </p:nvGraphicFramePr>
        <p:xfrm>
          <a:off x="170815" y="165100"/>
          <a:ext cx="8534400" cy="876935"/>
        </p:xfrm>
        <a:graphic>
          <a:graphicData uri="http://schemas.openxmlformats.org/drawingml/2006/table">
            <a:tbl>
              <a:tblPr/>
              <a:tblGrid>
                <a:gridCol w="1767840"/>
                <a:gridCol w="6766560"/>
              </a:tblGrid>
              <a:tr h="876935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3154680" indent="0" algn="r">
                        <a:lnSpc>
                          <a:spcPts val="3200"/>
                        </a:lnSpc>
                        <a:spcBef>
                          <a:spcPts val="3680"/>
                        </a:spcBef>
                        <a:spcAft>
                          <a:spcPts val="0"/>
                        </a:spcAft>
                      </a:pPr>
                      <a:r>
                        <a:rPr lang="en-US" sz="300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Indirect Costs </a:t>
                      </a:r>
                    </a:p>
                  </a:txBody>
                  <a:tcPr marL="0" marR="0" marT="0" marB="0" anchor="b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7" name="Text Placeholder 136"/>
          <p:cNvSpPr>
            <a:spLocks noGrp="1"/>
          </p:cNvSpPr>
          <p:nvPr>
            <p:ph type="body" idx="10"/>
          </p:nvPr>
        </p:nvSpPr>
        <p:spPr>
          <a:xfrm>
            <a:off x="170815" y="1407795"/>
            <a:ext cx="8534400" cy="4573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830" rIns="0" bIns="0" anchor="t"/>
          <a:lstStyle/>
          <a:p>
            <a:pPr marL="228600" marR="0" indent="365760" algn="just">
              <a:lnSpc>
                <a:spcPts val="34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75">
                <a:solidFill>
                  <a:srgbClr val="000000"/>
                </a:solidFill>
                <a:latin typeface="Tahoma" panose="02020603050405020304" pitchFamily="2"/>
              </a:rPr>
              <a:t>Nije potrebna supporting dokumentacija. </a:t>
            </a:r>
          </a:p>
          <a:p>
            <a:pPr marL="228600" marR="0" indent="365760" algn="just">
              <a:lnSpc>
                <a:spcPts val="3400"/>
              </a:lnSpc>
              <a:spcBef>
                <a:spcPts val="67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10">
                <a:solidFill>
                  <a:srgbClr val="000000"/>
                </a:solidFill>
                <a:latin typeface="Tahoma" panose="02020603050405020304" pitchFamily="2"/>
              </a:rPr>
              <a:t>Revizor i EACEA samo proveravaju da li IC ne prelaze 7% </a:t>
            </a:r>
          </a:p>
          <a:p>
            <a:pPr marL="59436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60">
                <a:solidFill>
                  <a:srgbClr val="000000"/>
                </a:solidFill>
                <a:latin typeface="Tahoma" panose="02020603050405020304" pitchFamily="2"/>
              </a:rPr>
              <a:t>vrednosti direktnih troškova iskazanih u finansijskom </a:t>
            </a:r>
          </a:p>
          <a:p>
            <a:pPr marL="594360" marR="0" indent="0" algn="just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izveštaju. </a:t>
            </a:r>
          </a:p>
          <a:p>
            <a:pPr marL="228600" marR="0" indent="365760" algn="just">
              <a:lnSpc>
                <a:spcPts val="3000"/>
              </a:lnSpc>
              <a:spcBef>
                <a:spcPts val="98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60">
                <a:solidFill>
                  <a:srgbClr val="000000"/>
                </a:solidFill>
                <a:latin typeface="Tahoma" panose="02020603050405020304" pitchFamily="2"/>
              </a:rPr>
              <a:t>Indirektni troškovi mogu biti: institucionalne troškove, </a:t>
            </a:r>
          </a:p>
          <a:p>
            <a:pPr marL="59436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fotokopiranje, kancelarijski materijal, poštanske usluge, </a:t>
            </a:r>
          </a:p>
          <a:p>
            <a:pPr marL="59436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60">
                <a:solidFill>
                  <a:srgbClr val="000000"/>
                </a:solidFill>
                <a:latin typeface="Tahoma" panose="02020603050405020304" pitchFamily="2"/>
              </a:rPr>
              <a:t>troškove telefona, upotrebu interneta (za razliku od </a:t>
            </a:r>
          </a:p>
          <a:p>
            <a:pPr marL="594360" marR="0" indent="0" algn="just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instalacije interneta – oprema)... </a:t>
            </a:r>
          </a:p>
          <a:p>
            <a:pPr marL="228600" marR="0" indent="365760" algn="just">
              <a:lnSpc>
                <a:spcPts val="3000"/>
              </a:lnSpc>
              <a:spcBef>
                <a:spcPts val="98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Kofinansiranje se ne može prikazati u okviru ove </a:t>
            </a:r>
          </a:p>
          <a:p>
            <a:pPr marL="594360" marR="0" indent="0" algn="just">
              <a:lnSpc>
                <a:spcPts val="3000"/>
              </a:lnSpc>
              <a:spcBef>
                <a:spcPts val="330"/>
              </a:spcBef>
              <a:spcAft>
                <a:spcPts val="95"/>
              </a:spcAft>
            </a:pPr>
            <a:r>
              <a:rPr lang="en-US" sz="2400" spc="35">
                <a:solidFill>
                  <a:srgbClr val="000000"/>
                </a:solidFill>
                <a:latin typeface="Tahoma" panose="02020603050405020304" pitchFamily="2"/>
              </a:rPr>
              <a:t>kategorije troškova. </a:t>
            </a:r>
          </a:p>
        </p:txBody>
      </p:sp>
    </p:spTree>
    <p:extLst>
      <p:ext uri="{BB962C8B-B14F-4D97-AF65-F5344CB8AC3E}">
        <p14:creationId xmlns:p14="http://schemas.microsoft.com/office/powerpoint/2010/main" val="28783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0815" y="170815"/>
            <a:ext cx="1767840" cy="606425"/>
          </a:xfrm>
          <a:prstGeom prst="rect">
            <a:avLst/>
          </a:prstGeom>
        </p:spPr>
      </p:pic>
      <p:sp>
        <p:nvSpPr>
          <p:cNvPr id="142" name="Text Placeholder 141"/>
          <p:cNvSpPr>
            <a:spLocks noGrp="1"/>
          </p:cNvSpPr>
          <p:nvPr>
            <p:ph type="body" idx="10"/>
          </p:nvPr>
        </p:nvSpPr>
        <p:spPr>
          <a:xfrm>
            <a:off x="82550" y="813435"/>
            <a:ext cx="8534400" cy="42284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3800"/>
              </a:lnSpc>
              <a:spcAft>
                <a:spcPts val="0"/>
              </a:spcAft>
            </a:pPr>
            <a:r>
              <a:rPr lang="en-US" sz="3050" b="1" spc="190">
                <a:solidFill>
                  <a:srgbClr val="000000"/>
                </a:solidFill>
                <a:latin typeface="Tahoma" panose="02020603050405020304" pitchFamily="2"/>
              </a:rPr>
              <a:t>Transferi između budžetskih linija </a:t>
            </a:r>
          </a:p>
          <a:p>
            <a:pPr marL="320040" marR="0" indent="320040" algn="l">
              <a:lnSpc>
                <a:spcPts val="3400"/>
              </a:lnSpc>
              <a:spcBef>
                <a:spcPts val="391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55">
                <a:solidFill>
                  <a:srgbClr val="000000"/>
                </a:solidFill>
                <a:latin typeface="Tahoma" panose="02020603050405020304" pitchFamily="2"/>
              </a:rPr>
              <a:t>Svaka budžetska linija direktnih troškova može se </a:t>
            </a:r>
          </a:p>
          <a:p>
            <a:pPr marL="640080" marR="0" indent="0" algn="l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55">
                <a:solidFill>
                  <a:srgbClr val="000000"/>
                </a:solidFill>
                <a:latin typeface="Tahoma" panose="02020603050405020304" pitchFamily="2"/>
              </a:rPr>
              <a:t>povećati na račun drugih budžetskih linija za </a:t>
            </a:r>
          </a:p>
          <a:p>
            <a:pPr marL="640080" marR="0" indent="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45">
                <a:solidFill>
                  <a:srgbClr val="000000"/>
                </a:solidFill>
                <a:latin typeface="Tahoma" panose="02020603050405020304" pitchFamily="2"/>
              </a:rPr>
              <a:t>maksimalno 10 % vrednosti linije koja se uvećava bez </a:t>
            </a:r>
          </a:p>
          <a:p>
            <a:pPr marL="640080" marR="0" indent="0" algn="l">
              <a:lnSpc>
                <a:spcPts val="3000"/>
              </a:lnSpc>
              <a:spcBef>
                <a:spcPts val="325"/>
              </a:spcBef>
              <a:spcAft>
                <a:spcPts val="0"/>
              </a:spcAft>
            </a:pPr>
            <a:r>
              <a:rPr lang="en-US" sz="2400" spc="65">
                <a:solidFill>
                  <a:srgbClr val="000000"/>
                </a:solidFill>
                <a:latin typeface="Tahoma" panose="02020603050405020304" pitchFamily="2"/>
              </a:rPr>
              <a:t>traženja prethodne dozvole EACEA. </a:t>
            </a:r>
          </a:p>
          <a:p>
            <a:pPr marL="320040" marR="0" indent="320040" algn="l">
              <a:lnSpc>
                <a:spcPts val="3100"/>
              </a:lnSpc>
              <a:spcBef>
                <a:spcPts val="97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55">
                <a:solidFill>
                  <a:srgbClr val="000000"/>
                </a:solidFill>
                <a:latin typeface="Tahoma" panose="02020603050405020304" pitchFamily="2"/>
              </a:rPr>
              <a:t>Moguće je uvećati i staff costs i equipment preko 40%, </a:t>
            </a:r>
          </a:p>
          <a:p>
            <a:pPr marL="640080" marR="0" indent="0" algn="l">
              <a:lnSpc>
                <a:spcPts val="3000"/>
              </a:lnSpc>
              <a:spcBef>
                <a:spcPts val="320"/>
              </a:spcBef>
              <a:spcAft>
                <a:spcPts val="0"/>
              </a:spcAft>
            </a:pPr>
            <a:r>
              <a:rPr lang="en-US" sz="2400" spc="30">
                <a:solidFill>
                  <a:srgbClr val="000000"/>
                </a:solidFill>
                <a:latin typeface="Tahoma" panose="02020603050405020304" pitchFamily="2"/>
              </a:rPr>
              <a:t>odnosno 30%. </a:t>
            </a:r>
          </a:p>
          <a:p>
            <a:pPr marL="320040" marR="0" indent="320040" algn="l">
              <a:lnSpc>
                <a:spcPts val="3100"/>
              </a:lnSpc>
              <a:spcBef>
                <a:spcPts val="980"/>
              </a:spcBef>
              <a:spcAft>
                <a:spcPts val="710"/>
              </a:spcAft>
              <a:buFont typeface="Symbol"/>
              <a:buChar char="·"/>
            </a:pPr>
            <a:r>
              <a:rPr lang="en-US" sz="2400" spc="55">
                <a:solidFill>
                  <a:srgbClr val="000000"/>
                </a:solidFill>
                <a:latin typeface="Tahoma" panose="02020603050405020304" pitchFamily="2"/>
              </a:rPr>
              <a:t>Indirektni troškovi ne mogu se uvećavati. </a:t>
            </a:r>
          </a:p>
        </p:txBody>
      </p:sp>
    </p:spTree>
    <p:extLst>
      <p:ext uri="{BB962C8B-B14F-4D97-AF65-F5344CB8AC3E}">
        <p14:creationId xmlns:p14="http://schemas.microsoft.com/office/powerpoint/2010/main" val="174589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0815" y="170815"/>
            <a:ext cx="1767840" cy="606425"/>
          </a:xfrm>
          <a:prstGeom prst="rect">
            <a:avLst/>
          </a:prstGeom>
        </p:spPr>
      </p:pic>
      <p:graphicFrame>
        <p:nvGraphicFramePr>
          <p:cNvPr id="147" name="table 147"/>
          <p:cNvGraphicFramePr>
            <a:graphicFrameLocks noGrp="1"/>
          </p:cNvGraphicFramePr>
          <p:nvPr/>
        </p:nvGraphicFramePr>
        <p:xfrm>
          <a:off x="139065" y="165100"/>
          <a:ext cx="8534400" cy="993140"/>
        </p:xfrm>
        <a:graphic>
          <a:graphicData uri="http://schemas.openxmlformats.org/drawingml/2006/table">
            <a:tbl>
              <a:tblPr/>
              <a:tblGrid>
                <a:gridCol w="1799590"/>
                <a:gridCol w="6734810"/>
              </a:tblGrid>
              <a:tr h="993140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113915" indent="0" algn="r">
                        <a:lnSpc>
                          <a:spcPts val="4600"/>
                        </a:lnSpc>
                        <a:spcBef>
                          <a:spcPts val="3110"/>
                        </a:spcBef>
                        <a:spcAft>
                          <a:spcPts val="80"/>
                        </a:spcAft>
                      </a:pPr>
                      <a:r>
                        <a:rPr lang="en-US" sz="3850" b="1" spc="0">
                          <a:solidFill>
                            <a:srgbClr val="000000"/>
                          </a:solidFill>
                          <a:latin typeface="Arial Narrow" panose="02020603050405020304" pitchFamily="2"/>
                        </a:rPr>
                        <a:t>Revizorski izveštaj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9" name="Text Placeholder 148"/>
          <p:cNvSpPr>
            <a:spLocks noGrp="1"/>
          </p:cNvSpPr>
          <p:nvPr>
            <p:ph type="body" idx="10"/>
          </p:nvPr>
        </p:nvSpPr>
        <p:spPr>
          <a:xfrm>
            <a:off x="139065" y="1478280"/>
            <a:ext cx="8534400" cy="4147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7465" rIns="0" bIns="0" anchor="t"/>
          <a:lstStyle/>
          <a:p>
            <a:pPr marL="274320" marR="0" indent="320040" algn="just">
              <a:lnSpc>
                <a:spcPts val="34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55">
                <a:solidFill>
                  <a:srgbClr val="000000"/>
                </a:solidFill>
                <a:latin typeface="Tahoma" panose="02020603050405020304" pitchFamily="2"/>
              </a:rPr>
              <a:t>Revizori dostavljaju izveštaj, u propisanom obliku koji </a:t>
            </a:r>
          </a:p>
          <a:p>
            <a:pPr marL="594360" marR="0" indent="0" algn="just">
              <a:lnSpc>
                <a:spcPts val="3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400" spc="40">
                <a:solidFill>
                  <a:srgbClr val="000000"/>
                </a:solidFill>
                <a:latin typeface="Tahoma" panose="02020603050405020304" pitchFamily="2"/>
              </a:rPr>
              <a:t>sadrži listu izuzetaka (ako postoje) </a:t>
            </a:r>
          </a:p>
          <a:p>
            <a:pPr marL="274320" marR="0" indent="320040" algn="just">
              <a:lnSpc>
                <a:spcPts val="3400"/>
              </a:lnSpc>
              <a:spcBef>
                <a:spcPts val="67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45">
                <a:solidFill>
                  <a:srgbClr val="000000"/>
                </a:solidFill>
                <a:latin typeface="Tahoma" panose="02020603050405020304" pitchFamily="2"/>
              </a:rPr>
              <a:t>Revizori potpisuju sve fakture na iznose veće od 25.000 </a:t>
            </a:r>
          </a:p>
          <a:p>
            <a:pPr marL="594360" marR="0" indent="0" algn="just">
              <a:lnSpc>
                <a:spcPts val="3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2400" spc="0">
                <a:solidFill>
                  <a:srgbClr val="000000"/>
                </a:solidFill>
                <a:latin typeface="Tahoma" panose="02020603050405020304" pitchFamily="2"/>
              </a:rPr>
              <a:t>evra. </a:t>
            </a:r>
          </a:p>
          <a:p>
            <a:pPr marL="274320" marR="0" indent="320040" algn="just">
              <a:lnSpc>
                <a:spcPts val="3400"/>
              </a:lnSpc>
              <a:spcBef>
                <a:spcPts val="690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55">
                <a:solidFill>
                  <a:srgbClr val="000000"/>
                </a:solidFill>
                <a:latin typeface="Tahoma" panose="02020603050405020304" pitchFamily="2"/>
              </a:rPr>
              <a:t>Takođe, revizori moraju da potpišu sve konvencije </a:t>
            </a:r>
          </a:p>
          <a:p>
            <a:pPr marL="594360" marR="0" indent="0" algn="just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osoba kojima je u zbiru za vreme trajanja projekta </a:t>
            </a:r>
          </a:p>
          <a:p>
            <a:pPr marL="594360" marR="0" indent="0" algn="just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isplaćeno više od 25.000 evra. </a:t>
            </a:r>
          </a:p>
          <a:p>
            <a:pPr marL="274320" marR="0" indent="320040" algn="just">
              <a:lnSpc>
                <a:spcPts val="3400"/>
              </a:lnSpc>
              <a:spcBef>
                <a:spcPts val="675"/>
              </a:spcBef>
              <a:spcAft>
                <a:spcPts val="0"/>
              </a:spcAft>
              <a:buFont typeface="Symbol"/>
              <a:buChar char="·"/>
            </a:pPr>
            <a:r>
              <a:rPr lang="en-US" sz="2400" spc="45">
                <a:solidFill>
                  <a:srgbClr val="000000"/>
                </a:solidFill>
                <a:latin typeface="Tahoma" panose="02020603050405020304" pitchFamily="2"/>
              </a:rPr>
              <a:t>Revizorski izveštaj šalje se zajedno sa Finalnim </a:t>
            </a:r>
          </a:p>
          <a:p>
            <a:pPr marL="594360" marR="0" indent="0" algn="just">
              <a:lnSpc>
                <a:spcPts val="3400"/>
              </a:lnSpc>
              <a:spcBef>
                <a:spcPts val="0"/>
              </a:spcBef>
              <a:spcAft>
                <a:spcPts val="70"/>
              </a:spcAft>
              <a:buNone/>
            </a:pP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izveštajem projekta u Brisel. </a:t>
            </a:r>
          </a:p>
        </p:txBody>
      </p:sp>
    </p:spTree>
    <p:extLst>
      <p:ext uri="{BB962C8B-B14F-4D97-AF65-F5344CB8AC3E}">
        <p14:creationId xmlns:p14="http://schemas.microsoft.com/office/powerpoint/2010/main" val="354318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1634" y="4816849"/>
            <a:ext cx="8084484" cy="1653988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4087906" y="616324"/>
            <a:ext cx="1466733" cy="7244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21" rIns="0" bIns="0" anchor="t">
            <a:normAutofit/>
          </a:bodyPr>
          <a:lstStyle/>
          <a:p>
            <a:r>
              <a:rPr lang="en-US" sz="2382" b="1" spc="185" smtClean="0">
                <a:solidFill>
                  <a:srgbClr val="9A001C"/>
                </a:solidFill>
                <a:latin typeface="Tahoma" panose="02020603050405020304" pitchFamily="2"/>
              </a:rPr>
              <a:t>Outline </a:t>
            </a:r>
            <a:endParaRPr lang="en-US" sz="2382" b="1" spc="185">
              <a:solidFill>
                <a:srgbClr val="9A001C"/>
              </a:solidFill>
              <a:latin typeface="Tahoma" panose="02020603050405020304" pitchFamily="2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1116106" y="1340784"/>
            <a:ext cx="5983941" cy="378702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937" rIns="0" bIns="0" anchor="t">
            <a:normAutofit fontScale="92500"/>
          </a:bodyPr>
          <a:lstStyle/>
          <a:p>
            <a:pPr algn="just">
              <a:lnSpc>
                <a:spcPts val="2559"/>
              </a:lnSpc>
              <a:spcAft>
                <a:spcPts val="0"/>
              </a:spcAft>
            </a:pPr>
            <a:r>
              <a:rPr lang="en-US" sz="2382" b="1" spc="44">
                <a:solidFill>
                  <a:srgbClr val="323299"/>
                </a:solidFill>
                <a:latin typeface="Tahoma" panose="02020603050405020304" pitchFamily="2"/>
              </a:rPr>
              <a:t>&gt; </a:t>
            </a:r>
            <a:r>
              <a:rPr lang="en-US" sz="2074" b="1" spc="44">
                <a:solidFill>
                  <a:srgbClr val="323299"/>
                </a:solidFill>
                <a:latin typeface="Tahoma" panose="02020603050405020304" pitchFamily="2"/>
              </a:rPr>
              <a:t>Budget headings &amp; ceilings </a:t>
            </a:r>
          </a:p>
          <a:p>
            <a:pPr algn="just">
              <a:lnSpc>
                <a:spcPts val="255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82" b="1" spc="53">
                <a:solidFill>
                  <a:srgbClr val="323299"/>
                </a:solidFill>
                <a:latin typeface="Tahoma" panose="02020603050405020304" pitchFamily="2"/>
              </a:rPr>
              <a:t>&gt; </a:t>
            </a:r>
            <a:r>
              <a:rPr lang="en-US" sz="2074" b="1" spc="53">
                <a:solidFill>
                  <a:srgbClr val="323299"/>
                </a:solidFill>
                <a:latin typeface="Tahoma" panose="02020603050405020304" pitchFamily="2"/>
              </a:rPr>
              <a:t>Tendering procedures </a:t>
            </a:r>
          </a:p>
          <a:p>
            <a:pPr algn="just">
              <a:lnSpc>
                <a:spcPts val="255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82" b="1" spc="53">
                <a:solidFill>
                  <a:srgbClr val="323299"/>
                </a:solidFill>
                <a:latin typeface="Tahoma" panose="02020603050405020304" pitchFamily="2"/>
              </a:rPr>
              <a:t>&gt; </a:t>
            </a:r>
            <a:r>
              <a:rPr lang="en-US" sz="2074" b="1" spc="53">
                <a:solidFill>
                  <a:srgbClr val="323299"/>
                </a:solidFill>
                <a:latin typeface="Tahoma" panose="02020603050405020304" pitchFamily="2"/>
              </a:rPr>
              <a:t>Subcontracting </a:t>
            </a:r>
          </a:p>
          <a:p>
            <a:pPr algn="just">
              <a:lnSpc>
                <a:spcPts val="255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82" b="1" spc="57">
                <a:solidFill>
                  <a:srgbClr val="323299"/>
                </a:solidFill>
                <a:latin typeface="Tahoma" panose="02020603050405020304" pitchFamily="2"/>
              </a:rPr>
              <a:t>&gt; </a:t>
            </a:r>
            <a:r>
              <a:rPr lang="en-US" sz="2074" b="1" spc="57">
                <a:solidFill>
                  <a:srgbClr val="323299"/>
                </a:solidFill>
                <a:latin typeface="Tahoma" panose="02020603050405020304" pitchFamily="2"/>
              </a:rPr>
              <a:t>Exchange rates </a:t>
            </a:r>
          </a:p>
          <a:p>
            <a:pPr algn="just">
              <a:lnSpc>
                <a:spcPts val="255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82" b="1" spc="18">
                <a:solidFill>
                  <a:srgbClr val="323299"/>
                </a:solidFill>
                <a:latin typeface="Tahoma" panose="02020603050405020304" pitchFamily="2"/>
              </a:rPr>
              <a:t>&gt; </a:t>
            </a:r>
            <a:r>
              <a:rPr lang="en-US" sz="2074" b="1" spc="18">
                <a:solidFill>
                  <a:srgbClr val="323299"/>
                </a:solidFill>
                <a:latin typeface="Tahoma" panose="02020603050405020304" pitchFamily="2"/>
              </a:rPr>
              <a:t>Financial Report &amp; supporting documents </a:t>
            </a:r>
          </a:p>
          <a:p>
            <a:pPr algn="just">
              <a:lnSpc>
                <a:spcPts val="255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82" b="1" spc="44">
                <a:solidFill>
                  <a:srgbClr val="323299"/>
                </a:solidFill>
                <a:latin typeface="Tahoma" panose="02020603050405020304" pitchFamily="2"/>
              </a:rPr>
              <a:t>&gt; </a:t>
            </a:r>
            <a:r>
              <a:rPr lang="en-US" sz="2074" b="1" spc="44">
                <a:solidFill>
                  <a:srgbClr val="323299"/>
                </a:solidFill>
                <a:latin typeface="Tahoma" panose="02020603050405020304" pitchFamily="2"/>
              </a:rPr>
              <a:t>External audit requirement </a:t>
            </a:r>
          </a:p>
          <a:p>
            <a:pPr algn="just">
              <a:lnSpc>
                <a:spcPts val="255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82" b="1" spc="44">
                <a:solidFill>
                  <a:srgbClr val="323299"/>
                </a:solidFill>
                <a:latin typeface="Tahoma" panose="02020603050405020304" pitchFamily="2"/>
              </a:rPr>
              <a:t>&gt; </a:t>
            </a:r>
            <a:r>
              <a:rPr lang="en-US" sz="2074" b="1" spc="44">
                <a:solidFill>
                  <a:srgbClr val="323299"/>
                </a:solidFill>
                <a:latin typeface="Tahoma" panose="02020603050405020304" pitchFamily="2"/>
              </a:rPr>
              <a:t>Modifications to the budget </a:t>
            </a:r>
          </a:p>
          <a:p>
            <a:pPr algn="just">
              <a:lnSpc>
                <a:spcPts val="255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82" b="1" spc="49">
                <a:solidFill>
                  <a:srgbClr val="323299"/>
                </a:solidFill>
                <a:latin typeface="Tahoma" panose="02020603050405020304" pitchFamily="2"/>
              </a:rPr>
              <a:t>&gt; </a:t>
            </a:r>
            <a:r>
              <a:rPr lang="en-US" sz="2074" b="1" spc="49">
                <a:solidFill>
                  <a:srgbClr val="323299"/>
                </a:solidFill>
                <a:latin typeface="Tahoma" panose="02020603050405020304" pitchFamily="2"/>
              </a:rPr>
              <a:t>Co-financing concept </a:t>
            </a:r>
          </a:p>
          <a:p>
            <a:pPr algn="just">
              <a:lnSpc>
                <a:spcPts val="255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82" b="1" spc="40">
                <a:solidFill>
                  <a:srgbClr val="323299"/>
                </a:solidFill>
                <a:latin typeface="Tahoma" panose="02020603050405020304" pitchFamily="2"/>
              </a:rPr>
              <a:t>&gt; </a:t>
            </a:r>
            <a:r>
              <a:rPr lang="en-US" sz="2074" b="1" spc="40">
                <a:solidFill>
                  <a:srgbClr val="323299"/>
                </a:solidFill>
                <a:latin typeface="Tahoma" panose="02020603050405020304" pitchFamily="2"/>
              </a:rPr>
              <a:t>Determination of the final grant </a:t>
            </a:r>
          </a:p>
          <a:p>
            <a:pPr algn="just">
              <a:lnSpc>
                <a:spcPts val="255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82" b="1" spc="62">
                <a:solidFill>
                  <a:srgbClr val="323299"/>
                </a:solidFill>
                <a:latin typeface="Tahoma" panose="02020603050405020304" pitchFamily="2"/>
              </a:rPr>
              <a:t>&gt; </a:t>
            </a:r>
            <a:r>
              <a:rPr lang="en-US" sz="2074" b="1" spc="62">
                <a:solidFill>
                  <a:srgbClr val="323299"/>
                </a:solidFill>
                <a:latin typeface="Tahoma" panose="02020603050405020304" pitchFamily="2"/>
              </a:rPr>
              <a:t>Payment cycle </a:t>
            </a:r>
          </a:p>
          <a:p>
            <a:pPr algn="just">
              <a:lnSpc>
                <a:spcPts val="2559"/>
              </a:lnSpc>
              <a:spcBef>
                <a:spcPts val="0"/>
              </a:spcBef>
              <a:spcAft>
                <a:spcPts val="1496"/>
              </a:spcAft>
            </a:pPr>
            <a:r>
              <a:rPr lang="en-US" sz="2382" b="1" spc="57">
                <a:solidFill>
                  <a:srgbClr val="323299"/>
                </a:solidFill>
                <a:latin typeface="Tahoma" panose="02020603050405020304" pitchFamily="2"/>
              </a:rPr>
              <a:t>&gt; </a:t>
            </a:r>
            <a:r>
              <a:rPr lang="en-US" sz="2074" b="1" spc="57">
                <a:solidFill>
                  <a:srgbClr val="323299"/>
                </a:solidFill>
                <a:latin typeface="Tahoma" panose="02020603050405020304" pitchFamily="2"/>
              </a:rPr>
              <a:t>Ex-post audits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1116106" y="5127812"/>
            <a:ext cx="5983941" cy="87966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1492703">
              <a:lnSpc>
                <a:spcPts val="1412"/>
              </a:lnSpc>
              <a:spcAft>
                <a:spcPts val="5440"/>
              </a:spcAft>
            </a:pPr>
            <a:r>
              <a:rPr lang="en-US" sz="1147" b="1" i="1" spc="-93">
                <a:solidFill>
                  <a:srgbClr val="FF0000"/>
                </a:solidFill>
                <a:latin typeface="Verdana" panose="02020603050405020304" pitchFamily="2"/>
              </a:rPr>
              <a:t>N.B. : Please note that this document has no legal value.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5295340" y="6007474"/>
            <a:ext cx="1422587" cy="46952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43" rIns="0" bIns="0" anchor="t">
            <a:normAutofit/>
          </a:bodyPr>
          <a:lstStyle/>
          <a:p>
            <a:pPr>
              <a:lnSpc>
                <a:spcPts val="882"/>
              </a:lnSpc>
              <a:spcAft>
                <a:spcPts val="2735"/>
              </a:spcAft>
            </a:pPr>
            <a:r>
              <a:rPr lang="en-US" sz="794" b="1" u="sng" spc="-13">
                <a:solidFill>
                  <a:srgbClr val="0000FF"/>
                </a:solidFill>
                <a:latin typeface="Times New Roman" panose="02020603050405020304" pitchFamily="1"/>
              </a:rPr>
              <a:t>http://eacea.ec.europa.eu/tempus</a:t>
            </a:r>
            <a:r>
              <a:rPr lang="en-US" sz="100" b="1" spc="-13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27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1634" y="403412"/>
            <a:ext cx="8084484" cy="6067425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2748803" y="612401"/>
            <a:ext cx="3807759" cy="27230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0" rIns="0" bIns="0" anchor="t"/>
          <a:lstStyle/>
          <a:p>
            <a:pPr marL="0" indent="0">
              <a:lnSpc>
                <a:spcPts val="2118"/>
              </a:lnSpc>
            </a:pPr>
            <a:r>
              <a:rPr lang="en-US" sz="1721" b="1" spc="4">
                <a:solidFill>
                  <a:srgbClr val="A50020"/>
                </a:solidFill>
                <a:latin typeface="Tahoma" panose="02020603050405020304" pitchFamily="2"/>
              </a:rPr>
              <a:t>ANNEX II of the Grant Agreement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3143810" y="884706"/>
            <a:ext cx="3412752" cy="20898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41" rIns="0" bIns="0" anchor="t"/>
          <a:lstStyle/>
          <a:p>
            <a:pPr marL="0" indent="0">
              <a:lnSpc>
                <a:spcPts val="2030"/>
              </a:lnSpc>
            </a:pPr>
            <a:r>
              <a:rPr lang="en-US" sz="1721" b="1" spc="-110">
                <a:solidFill>
                  <a:srgbClr val="A50020"/>
                </a:solidFill>
                <a:latin typeface="Tahoma" panose="02020603050405020304" pitchFamily="2"/>
              </a:rPr>
              <a:t>Estimated budget of the action </a:t>
            </a:r>
          </a:p>
        </p:txBody>
      </p:sp>
      <p:graphicFrame>
        <p:nvGraphicFramePr>
          <p:cNvPr id="26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335080"/>
              </p:ext>
            </p:extLst>
          </p:nvPr>
        </p:nvGraphicFramePr>
        <p:xfrm>
          <a:off x="2210937" y="1419365"/>
          <a:ext cx="5199797" cy="4135277"/>
        </p:xfrm>
        <a:graphic>
          <a:graphicData uri="http://schemas.openxmlformats.org/drawingml/2006/table">
            <a:tbl>
              <a:tblPr/>
              <a:tblGrid>
                <a:gridCol w="4098670"/>
                <a:gridCol w="1101127"/>
              </a:tblGrid>
              <a:tr h="317273">
                <a:tc>
                  <a:txBody>
                    <a:bodyPr/>
                    <a:lstStyle/>
                    <a:p>
                      <a:pPr marL="97790" marR="0" indent="0" algn="l">
                        <a:lnSpc>
                          <a:spcPts val="1300"/>
                        </a:lnSpc>
                        <a:spcBef>
                          <a:spcPts val="745"/>
                        </a:spcBef>
                        <a:spcAft>
                          <a:spcPts val="700"/>
                        </a:spcAft>
                      </a:pPr>
                      <a:r>
                        <a:rPr lang="en-US" sz="1100" b="1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PROJECT COSTS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557530" indent="0" algn="r">
                        <a:lnSpc>
                          <a:spcPts val="1400"/>
                        </a:lnSpc>
                        <a:spcBef>
                          <a:spcPts val="745"/>
                        </a:spcBef>
                        <a:spcAft>
                          <a:spcPts val="605"/>
                        </a:spcAft>
                      </a:pPr>
                      <a:r>
                        <a:rPr lang="en-US" sz="1100" b="1" spc="0">
                          <a:solidFill>
                            <a:srgbClr val="323299"/>
                          </a:solidFill>
                          <a:latin typeface="Garamond" panose="02020603050405020304" pitchFamily="1"/>
                        </a:rPr>
                        <a:t>€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3239">
                <a:tc>
                  <a:txBody>
                    <a:bodyPr/>
                    <a:lstStyle/>
                    <a:p>
                      <a:pPr marL="97790" marR="0" indent="0" algn="l">
                        <a:lnSpc>
                          <a:spcPts val="1400"/>
                        </a:lnSpc>
                        <a:spcBef>
                          <a:spcPts val="525"/>
                        </a:spcBef>
                        <a:spcAft>
                          <a:spcPts val="530"/>
                        </a:spcAft>
                        <a:tabLst>
                          <a:tab pos="457200" algn="l"/>
                        </a:tabLst>
                      </a:pPr>
                      <a:r>
                        <a:rPr lang="en-US" sz="1100" b="1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I </a:t>
                      </a:r>
                      <a:r>
                        <a:rPr lang="en-US" sz="1100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Staff costs (max 40% of total eligible direct costs)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550"/>
                        </a:spcBef>
                        <a:spcAft>
                          <a:spcPts val="530"/>
                        </a:spcAft>
                        <a:tabLst>
                          <a:tab pos="960120" algn="dec"/>
                        </a:tabLst>
                      </a:pPr>
                      <a:r>
                        <a:rPr lang="en-US" sz="1100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400,000.00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6626">
                <a:tc>
                  <a:txBody>
                    <a:bodyPr/>
                    <a:lstStyle/>
                    <a:p>
                      <a:pPr marL="97790" marR="0" indent="0" algn="l">
                        <a:lnSpc>
                          <a:spcPts val="1400"/>
                        </a:lnSpc>
                        <a:spcBef>
                          <a:spcPts val="555"/>
                        </a:spcBef>
                        <a:spcAft>
                          <a:spcPts val="525"/>
                        </a:spcAft>
                        <a:tabLst>
                          <a:tab pos="457200" algn="l"/>
                        </a:tabLst>
                      </a:pPr>
                      <a:r>
                        <a:rPr lang="en-US" sz="1100" b="1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II </a:t>
                      </a:r>
                      <a:r>
                        <a:rPr lang="en-US" sz="1100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Travel costs, costs of stay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580"/>
                        </a:spcBef>
                        <a:spcAft>
                          <a:spcPts val="525"/>
                        </a:spcAft>
                        <a:tabLst>
                          <a:tab pos="960120" algn="dec"/>
                        </a:tabLst>
                      </a:pPr>
                      <a:r>
                        <a:rPr lang="en-US" sz="1100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300,000.00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6626">
                <a:tc>
                  <a:txBody>
                    <a:bodyPr/>
                    <a:lstStyle/>
                    <a:p>
                      <a:pPr marL="97790" marR="0" indent="0" algn="l">
                        <a:lnSpc>
                          <a:spcPts val="1400"/>
                        </a:lnSpc>
                        <a:spcBef>
                          <a:spcPts val="550"/>
                        </a:spcBef>
                        <a:spcAft>
                          <a:spcPts val="530"/>
                        </a:spcAft>
                        <a:tabLst>
                          <a:tab pos="411480" algn="l"/>
                        </a:tabLst>
                      </a:pPr>
                      <a:r>
                        <a:rPr lang="en-US" sz="1100" b="1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III </a:t>
                      </a:r>
                      <a:r>
                        <a:rPr lang="en-US" sz="1100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Equipment (max 30% of total eligible direct costs)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575"/>
                        </a:spcBef>
                        <a:spcAft>
                          <a:spcPts val="530"/>
                        </a:spcAft>
                        <a:tabLst>
                          <a:tab pos="960120" algn="dec"/>
                        </a:tabLst>
                      </a:pPr>
                      <a:r>
                        <a:rPr lang="en-US" sz="1100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200,000.00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6062">
                <a:tc>
                  <a:txBody>
                    <a:bodyPr/>
                    <a:lstStyle/>
                    <a:p>
                      <a:pPr marL="97790" marR="0" indent="0" algn="l">
                        <a:lnSpc>
                          <a:spcPts val="1400"/>
                        </a:lnSpc>
                        <a:spcBef>
                          <a:spcPts val="550"/>
                        </a:spcBef>
                        <a:spcAft>
                          <a:spcPts val="525"/>
                        </a:spcAft>
                        <a:tabLst>
                          <a:tab pos="411480" algn="l"/>
                        </a:tabLst>
                      </a:pPr>
                      <a:r>
                        <a:rPr lang="en-US" sz="1100" b="1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IV </a:t>
                      </a:r>
                      <a:r>
                        <a:rPr lang="en-US" sz="1100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Printing and publishing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575"/>
                        </a:spcBef>
                        <a:spcAft>
                          <a:spcPts val="525"/>
                        </a:spcAft>
                        <a:tabLst>
                          <a:tab pos="960120" algn="dec"/>
                        </a:tabLst>
                      </a:pPr>
                      <a:r>
                        <a:rPr lang="en-US" sz="1100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80,000.00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3804">
                <a:tc>
                  <a:txBody>
                    <a:bodyPr/>
                    <a:lstStyle/>
                    <a:p>
                      <a:pPr marL="97790" marR="0" indent="0" algn="l">
                        <a:lnSpc>
                          <a:spcPts val="1400"/>
                        </a:lnSpc>
                        <a:spcBef>
                          <a:spcPts val="530"/>
                        </a:spcBef>
                        <a:spcAft>
                          <a:spcPts val="480"/>
                        </a:spcAft>
                        <a:tabLst>
                          <a:tab pos="457200" algn="l"/>
                        </a:tabLst>
                      </a:pPr>
                      <a:r>
                        <a:rPr lang="en-US" sz="1100" b="1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V </a:t>
                      </a:r>
                      <a:r>
                        <a:rPr lang="en-US" sz="1100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Other costs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555"/>
                        </a:spcBef>
                        <a:spcAft>
                          <a:spcPts val="480"/>
                        </a:spcAft>
                        <a:tabLst>
                          <a:tab pos="960120" algn="dec"/>
                        </a:tabLst>
                      </a:pPr>
                      <a:r>
                        <a:rPr lang="en-US" sz="1100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20,000.00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6626">
                <a:tc>
                  <a:txBody>
                    <a:bodyPr/>
                    <a:lstStyle/>
                    <a:p>
                      <a:pPr marL="0" marR="97155" indent="0" algn="r">
                        <a:lnSpc>
                          <a:spcPts val="1300"/>
                        </a:lnSpc>
                        <a:spcBef>
                          <a:spcPts val="550"/>
                        </a:spcBef>
                        <a:spcAft>
                          <a:spcPts val="500"/>
                        </a:spcAft>
                      </a:pPr>
                      <a:r>
                        <a:rPr lang="en-US" sz="1100" b="1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Eligible direct costs (total I - V)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550"/>
                        </a:spcBef>
                        <a:spcAft>
                          <a:spcPts val="510"/>
                        </a:spcAft>
                        <a:tabLst>
                          <a:tab pos="960120" algn="dec"/>
                        </a:tabLst>
                      </a:pPr>
                      <a:r>
                        <a:rPr lang="en-US" sz="1100" b="1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1,000,000.00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6062">
                <a:tc>
                  <a:txBody>
                    <a:bodyPr/>
                    <a:lstStyle/>
                    <a:p>
                      <a:pPr marL="97790" marR="0" indent="0" algn="l">
                        <a:lnSpc>
                          <a:spcPts val="1400"/>
                        </a:lnSpc>
                        <a:spcBef>
                          <a:spcPts val="550"/>
                        </a:spcBef>
                        <a:spcAft>
                          <a:spcPts val="480"/>
                        </a:spcAft>
                        <a:tabLst>
                          <a:tab pos="365760" algn="l"/>
                        </a:tabLst>
                      </a:pPr>
                      <a:r>
                        <a:rPr lang="en-US" sz="1100" b="1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VI </a:t>
                      </a:r>
                      <a:r>
                        <a:rPr lang="en-US" sz="1100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Indirect costs (7% of total eligible direct costs)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575"/>
                        </a:spcBef>
                        <a:spcAft>
                          <a:spcPts val="480"/>
                        </a:spcAft>
                        <a:tabLst>
                          <a:tab pos="960120" algn="dec"/>
                        </a:tabLst>
                      </a:pPr>
                      <a:r>
                        <a:rPr lang="en-US" sz="1100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70,000.00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6626">
                <a:tc>
                  <a:txBody>
                    <a:bodyPr/>
                    <a:lstStyle/>
                    <a:p>
                      <a:pPr marL="0" marR="97155" indent="0" algn="r">
                        <a:lnSpc>
                          <a:spcPts val="1300"/>
                        </a:lnSpc>
                        <a:spcBef>
                          <a:spcPts val="550"/>
                        </a:spcBef>
                        <a:spcAft>
                          <a:spcPts val="510"/>
                        </a:spcAft>
                      </a:pPr>
                      <a:r>
                        <a:rPr lang="en-US" sz="1100" b="1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Total eligible costs (total I - VI)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550"/>
                        </a:spcBef>
                        <a:spcAft>
                          <a:spcPts val="510"/>
                        </a:spcAft>
                        <a:tabLst>
                          <a:tab pos="960120" algn="dec"/>
                        </a:tabLst>
                      </a:pPr>
                      <a:r>
                        <a:rPr lang="en-US" sz="1100" b="1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1,070,000.00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880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627">
                <a:tc>
                  <a:txBody>
                    <a:bodyPr/>
                    <a:lstStyle/>
                    <a:p>
                      <a:pPr marL="97790" marR="0" indent="0" algn="l">
                        <a:lnSpc>
                          <a:spcPts val="1300"/>
                        </a:lnSpc>
                        <a:spcBef>
                          <a:spcPts val="695"/>
                        </a:spcBef>
                        <a:spcAft>
                          <a:spcPts val="725"/>
                        </a:spcAft>
                      </a:pPr>
                      <a:r>
                        <a:rPr lang="en-US" sz="1100" b="1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PROJECT FINANCE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557530" indent="0" algn="r">
                        <a:lnSpc>
                          <a:spcPts val="1400"/>
                        </a:lnSpc>
                        <a:spcBef>
                          <a:spcPts val="700"/>
                        </a:spcBef>
                        <a:spcAft>
                          <a:spcPts val="625"/>
                        </a:spcAft>
                      </a:pPr>
                      <a:r>
                        <a:rPr lang="en-US" sz="1100" b="1" spc="0">
                          <a:solidFill>
                            <a:srgbClr val="323299"/>
                          </a:solidFill>
                          <a:latin typeface="Garamond" panose="02020603050405020304" pitchFamily="1"/>
                        </a:rPr>
                        <a:t>€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0413">
                <a:tc>
                  <a:txBody>
                    <a:bodyPr/>
                    <a:lstStyle/>
                    <a:p>
                      <a:pPr marL="97790" marR="0" indent="0" algn="l">
                        <a:lnSpc>
                          <a:spcPts val="1200"/>
                        </a:lnSpc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Co-financing </a:t>
                      </a:r>
                      <a:r>
                        <a:rPr lang="en-US" sz="1100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of at least 10% of the total eligible costs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550"/>
                        </a:spcBef>
                        <a:spcAft>
                          <a:spcPts val="560"/>
                        </a:spcAft>
                        <a:tabLst>
                          <a:tab pos="960120" algn="dec"/>
                        </a:tabLst>
                      </a:pPr>
                      <a:r>
                        <a:rPr lang="en-US" sz="1100" b="1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107,000.00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86939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2509">
                <a:tc>
                  <a:txBody>
                    <a:bodyPr/>
                    <a:lstStyle/>
                    <a:p>
                      <a:pPr marL="97790" marR="0" indent="0" algn="l">
                        <a:lnSpc>
                          <a:spcPts val="12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Tempus grant</a:t>
                      </a:r>
                      <a:r>
                        <a:rPr lang="en-US" sz="1100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: includes financing to a maximum of </a:t>
                      </a:r>
                      <a:r>
                        <a:rPr lang="en-US" sz="1100" b="1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90% </a:t>
                      </a:r>
                      <a:r>
                        <a:rPr lang="en-US" sz="1100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of the total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1200"/>
                        </a:spcBef>
                        <a:spcAft>
                          <a:spcPts val="1185"/>
                        </a:spcAft>
                        <a:tabLst>
                          <a:tab pos="960120" algn="dec"/>
                        </a:tabLst>
                      </a:pPr>
                      <a:r>
                        <a:rPr lang="en-US" sz="1100" b="1" spc="0" smtClean="0">
                          <a:solidFill>
                            <a:srgbClr val="FF0000"/>
                          </a:solidFill>
                          <a:latin typeface="Times New Roman" panose="02020603050405020304" pitchFamily="1"/>
                        </a:rPr>
                        <a:t>963,000.00 </a:t>
                      </a:r>
                      <a:endParaRPr lang="en-US" sz="1100" b="1" spc="0">
                        <a:solidFill>
                          <a:srgbClr val="FF0000"/>
                        </a:solidFill>
                        <a:latin typeface="Times New Roman" panose="02020603050405020304" pitchFamily="1"/>
                      </a:endParaRP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162589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US" sz="1100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eligible costs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86939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512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1300"/>
                        </a:lnSpc>
                        <a:spcBef>
                          <a:spcPts val="480"/>
                        </a:spcBef>
                        <a:spcAft>
                          <a:spcPts val="460"/>
                        </a:spcAft>
                      </a:pPr>
                      <a:r>
                        <a:rPr lang="en-US" sz="1100" b="1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TOTAL PROJECT FINANCE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480"/>
                        </a:spcBef>
                        <a:spcAft>
                          <a:spcPts val="460"/>
                        </a:spcAft>
                        <a:tabLst>
                          <a:tab pos="960120" algn="dec"/>
                        </a:tabLst>
                      </a:pPr>
                      <a:r>
                        <a:rPr lang="en-US" sz="1100" b="1" spc="0">
                          <a:solidFill>
                            <a:srgbClr val="323299"/>
                          </a:solidFill>
                          <a:latin typeface="Times New Roman" panose="02020603050405020304" pitchFamily="1"/>
                        </a:rPr>
                        <a:t>1,070,000.00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5295340" y="6005233"/>
            <a:ext cx="1422587" cy="11598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43" rIns="0" bIns="0" anchor="t"/>
          <a:lstStyle/>
          <a:p>
            <a:pPr marL="0" indent="0">
              <a:lnSpc>
                <a:spcPts val="794"/>
              </a:lnSpc>
            </a:pPr>
            <a:r>
              <a:rPr lang="en-US" sz="838" b="1" u="sng" spc="-53">
                <a:solidFill>
                  <a:srgbClr val="0000FF"/>
                </a:solidFill>
                <a:latin typeface="Garamond" panose="02020603050405020304" pitchFamily="1"/>
              </a:rPr>
              <a:t>http://eacea.ec.europa.eu/tempus</a:t>
            </a:r>
            <a:r>
              <a:rPr lang="en-US" sz="100" b="1" spc="-53">
                <a:solidFill>
                  <a:srgbClr val="000000"/>
                </a:solidFill>
                <a:latin typeface="Garamond" panose="02020603050405020304" pitchFamily="1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4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>
                <a:latin typeface="Century Gothic" panose="020B0502020202020204" pitchFamily="34" charset="0"/>
              </a:rPr>
              <a:t>Total Project finance</a:t>
            </a:r>
            <a:endParaRPr lang="en-GB" sz="2700" b="1"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38835" y="2625665"/>
          <a:ext cx="4816807" cy="1822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1166"/>
                <a:gridCol w="2651304"/>
                <a:gridCol w="1524337"/>
              </a:tblGrid>
              <a:tr h="537659">
                <a:tc>
                  <a:txBody>
                    <a:bodyPr/>
                    <a:lstStyle/>
                    <a:p>
                      <a:pPr indent="4203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800" b="1">
                        <a:effectLst/>
                        <a:latin typeface="CG Times (W1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0880" algn="l"/>
                          <a:tab pos="9001760" algn="l"/>
                        </a:tabLst>
                      </a:pPr>
                      <a:r>
                        <a:rPr lang="en-GB" sz="800">
                          <a:effectLst/>
                        </a:rPr>
                        <a:t>3. </a:t>
                      </a:r>
                      <a:r>
                        <a:rPr lang="sr-Latn-RS" sz="800">
                          <a:effectLst/>
                        </a:rPr>
                        <a:t>PROJECT FINANCE</a:t>
                      </a:r>
                      <a:r>
                        <a:rPr lang="en-GB" sz="800">
                          <a:effectLst/>
                        </a:rPr>
                        <a:t> €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0106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500">
                          <a:effectLst/>
                          <a:latin typeface="Century Gothic" panose="020B0502020202020204" pitchFamily="34" charset="0"/>
                        </a:rPr>
                        <a:t>Co-financing</a:t>
                      </a:r>
                      <a:endParaRPr lang="en-GB" sz="15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smtClean="0">
                          <a:effectLst/>
                          <a:latin typeface="Century Gothic" panose="020B0502020202020204" pitchFamily="34" charset="0"/>
                        </a:rPr>
                        <a:t>70 7ć1,00 </a:t>
                      </a:r>
                      <a:r>
                        <a:rPr lang="en-US" sz="1500" b="1" smtClean="0">
                          <a:effectLst/>
                          <a:latin typeface="Century Gothic" panose="020B0502020202020204" pitchFamily="34" charset="0"/>
                        </a:rPr>
                        <a:t>€</a:t>
                      </a:r>
                      <a:r>
                        <a:rPr lang="en-GB" sz="1500" b="1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5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0106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500">
                          <a:effectLst/>
                          <a:latin typeface="Century Gothic" panose="020B0502020202020204" pitchFamily="34" charset="0"/>
                        </a:rPr>
                        <a:t>Total from the Tempus grant</a:t>
                      </a:r>
                      <a:endParaRPr lang="en-GB" sz="15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397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 smtClean="0">
                          <a:effectLst/>
                          <a:latin typeface="Century Gothic" panose="020B0502020202020204" pitchFamily="34" charset="0"/>
                        </a:rPr>
                        <a:t>ć3ć 821,97 </a:t>
                      </a:r>
                      <a:r>
                        <a:rPr lang="en-US" sz="1500" b="1" smtClean="0">
                          <a:effectLst/>
                          <a:latin typeface="Century Gothic" panose="020B0502020202020204" pitchFamily="34" charset="0"/>
                        </a:rPr>
                        <a:t>€</a:t>
                      </a:r>
                      <a:r>
                        <a:rPr lang="en-GB" sz="1500" b="1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5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262890">
                <a:tc>
                  <a:txBody>
                    <a:bodyPr/>
                    <a:lstStyle/>
                    <a:p>
                      <a:pPr indent="508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5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5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41971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500">
                          <a:effectLst/>
                          <a:latin typeface="Century Gothic" panose="020B0502020202020204" pitchFamily="34" charset="0"/>
                        </a:rPr>
                        <a:t>TOTAL PROJECT FINANCE </a:t>
                      </a:r>
                      <a:endParaRPr lang="en-GB" sz="15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smtClean="0">
                          <a:effectLst/>
                          <a:latin typeface="Century Gothic" panose="020B0502020202020204" pitchFamily="34" charset="0"/>
                        </a:rPr>
                        <a:t>707 582,97 €</a:t>
                      </a:r>
                      <a:r>
                        <a:rPr lang="en-US" sz="1500" b="1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500" b="1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1634" y="403412"/>
            <a:ext cx="8084484" cy="6067425"/>
          </a:xfrm>
          <a:prstGeom prst="rect">
            <a:avLst/>
          </a:prstGeom>
        </p:spPr>
      </p:pic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1597398" y="440952"/>
            <a:ext cx="6131859" cy="30648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 sz="2427" b="1">
                <a:solidFill>
                  <a:srgbClr val="9A001C"/>
                </a:solidFill>
                <a:latin typeface="Tahoma" panose="02020603050405020304" pitchFamily="2"/>
              </a:rPr>
              <a:t>Budget headings &amp; contractual ceilings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906556" y="1355352"/>
            <a:ext cx="2743200" cy="16976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indent="161373">
              <a:lnSpc>
                <a:spcPts val="1324"/>
              </a:lnSpc>
              <a:buFont typeface="Times New Roman"/>
              <a:buAutoNum type="romanUcPeriod"/>
            </a:pPr>
            <a:r>
              <a:rPr lang="en-US" sz="1412" b="1" spc="-18">
                <a:solidFill>
                  <a:srgbClr val="003298"/>
                </a:solidFill>
                <a:latin typeface="Times New Roman" panose="02020603050405020304" pitchFamily="1"/>
              </a:rPr>
              <a:t>Staff costs (</a:t>
            </a:r>
            <a:r>
              <a:rPr lang="en-US" sz="1412" spc="-18">
                <a:solidFill>
                  <a:srgbClr val="003298"/>
                </a:solidFill>
                <a:latin typeface="Times New Roman" panose="02020603050405020304" pitchFamily="1"/>
              </a:rPr>
              <a:t>incl. replacement costs)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4276165" y="997884"/>
            <a:ext cx="3711388" cy="93569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72500" lnSpcReduction="20000"/>
          </a:bodyPr>
          <a:lstStyle/>
          <a:p>
            <a:pPr>
              <a:lnSpc>
                <a:spcPts val="1853"/>
              </a:lnSpc>
            </a:pPr>
            <a:r>
              <a:rPr lang="en-US" sz="1765" b="1" u="sng" spc="-9">
                <a:solidFill>
                  <a:srgbClr val="F56B09"/>
                </a:solidFill>
                <a:latin typeface="Times New Roman" panose="02020603050405020304" pitchFamily="1"/>
              </a:rPr>
              <a:t>Max 40%</a:t>
            </a:r>
            <a:r>
              <a:rPr lang="en-US" sz="1544" spc="-9">
                <a:solidFill>
                  <a:srgbClr val="003298"/>
                </a:solidFill>
                <a:latin typeface="Times New Roman" panose="02020603050405020304" pitchFamily="1"/>
              </a:rPr>
              <a:t> of the </a:t>
            </a:r>
            <a:r>
              <a:rPr lang="en-US" sz="1544" u="sng" spc="-4">
                <a:solidFill>
                  <a:srgbClr val="003298"/>
                </a:solidFill>
                <a:latin typeface="Times New Roman" panose="02020603050405020304" pitchFamily="1"/>
              </a:rPr>
              <a:t>total eligible direct costs</a:t>
            </a:r>
            <a:r>
              <a:rPr lang="en-US" sz="1588" b="1" spc="-9">
                <a:solidFill>
                  <a:srgbClr val="F56B09"/>
                </a:solidFill>
                <a:latin typeface="Times New Roman" panose="02020603050405020304" pitchFamily="1"/>
              </a:rPr>
              <a:t>Co-financing is subject to the 40% limit </a:t>
            </a:r>
            <a:r>
              <a:rPr lang="en-US" sz="1588" b="1" spc="-9">
                <a:solidFill>
                  <a:srgbClr val="009999"/>
                </a:solidFill>
                <a:latin typeface="Times New Roman" panose="02020603050405020304" pitchFamily="1"/>
              </a:rPr>
              <a:t>Up to 10% flexibility without authorisation </a:t>
            </a:r>
            <a:r>
              <a:rPr lang="en-US" sz="1588" b="1" spc="-9">
                <a:solidFill>
                  <a:srgbClr val="003298"/>
                </a:solidFill>
                <a:latin typeface="Times New Roman" panose="02020603050405020304" pitchFamily="1"/>
              </a:rPr>
              <a:t>Local salary rates to be applied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906556" y="2514601"/>
            <a:ext cx="2522444" cy="16416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indent="242060">
              <a:lnSpc>
                <a:spcPts val="1324"/>
              </a:lnSpc>
              <a:buFont typeface="Times New Roman"/>
              <a:buAutoNum type="romanUcPeriod"/>
            </a:pPr>
            <a:r>
              <a:rPr lang="en-US" sz="1412" b="1" spc="-13">
                <a:solidFill>
                  <a:srgbClr val="003298"/>
                </a:solidFill>
                <a:latin typeface="Times New Roman" panose="02020603050405020304" pitchFamily="1"/>
              </a:rPr>
              <a:t>Travel costs and Costs of stay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4276165" y="2202517"/>
            <a:ext cx="3711388" cy="66955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just">
              <a:lnSpc>
                <a:spcPts val="1677"/>
              </a:lnSpc>
            </a:pPr>
            <a:r>
              <a:rPr lang="en-US" sz="1588" b="1" spc="-9">
                <a:solidFill>
                  <a:srgbClr val="009999"/>
                </a:solidFill>
                <a:latin typeface="Times New Roman" panose="02020603050405020304" pitchFamily="1"/>
              </a:rPr>
              <a:t>Up to 10% flexibility without authorisation </a:t>
            </a:r>
            <a:r>
              <a:rPr lang="en-US" sz="1588" b="1" spc="-9">
                <a:solidFill>
                  <a:srgbClr val="003298"/>
                </a:solidFill>
                <a:latin typeface="Times New Roman" panose="02020603050405020304" pitchFamily="1"/>
              </a:rPr>
              <a:t>Travel costs: Actual costs per person </a:t>
            </a:r>
          </a:p>
          <a:p>
            <a:pPr>
              <a:lnSpc>
                <a:spcPts val="1765"/>
              </a:lnSpc>
              <a:spcBef>
                <a:spcPts val="79"/>
              </a:spcBef>
            </a:pPr>
            <a:r>
              <a:rPr lang="en-US" sz="1588" b="1">
                <a:solidFill>
                  <a:srgbClr val="003298"/>
                </a:solidFill>
                <a:latin typeface="Times New Roman" panose="02020603050405020304" pitchFamily="1"/>
              </a:rPr>
              <a:t>Costs of stay: daily allowances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906556" y="3391461"/>
            <a:ext cx="1156447" cy="16416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indent="282403">
              <a:lnSpc>
                <a:spcPts val="1235"/>
              </a:lnSpc>
              <a:buFont typeface="Times New Roman"/>
              <a:buAutoNum type="romanUcPeriod"/>
            </a:pPr>
            <a:r>
              <a:rPr lang="en-US" sz="1412" b="1" spc="-35">
                <a:solidFill>
                  <a:srgbClr val="003298"/>
                </a:solidFill>
                <a:latin typeface="Times New Roman" panose="02020603050405020304" pitchFamily="1"/>
              </a:rPr>
              <a:t>Equipment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4276165" y="3160059"/>
            <a:ext cx="3711388" cy="69140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>
              <a:lnSpc>
                <a:spcPts val="1765"/>
              </a:lnSpc>
            </a:pPr>
            <a:r>
              <a:rPr lang="en-US" sz="1765" b="1" u="sng" spc="-9">
                <a:solidFill>
                  <a:srgbClr val="F56B09"/>
                </a:solidFill>
                <a:latin typeface="Times New Roman" panose="02020603050405020304" pitchFamily="1"/>
              </a:rPr>
              <a:t>Max. 30%</a:t>
            </a:r>
            <a:r>
              <a:rPr lang="en-US" sz="1544" spc="-9">
                <a:solidFill>
                  <a:srgbClr val="003298"/>
                </a:solidFill>
                <a:latin typeface="Times New Roman" panose="02020603050405020304" pitchFamily="1"/>
              </a:rPr>
              <a:t> of the </a:t>
            </a:r>
            <a:r>
              <a:rPr lang="en-US" sz="1544" u="sng" spc="-4">
                <a:solidFill>
                  <a:srgbClr val="003298"/>
                </a:solidFill>
                <a:latin typeface="Times New Roman" panose="02020603050405020304" pitchFamily="1"/>
              </a:rPr>
              <a:t>total eligible direct costs</a:t>
            </a:r>
            <a:r>
              <a:rPr lang="en-US" sz="1588" b="1" spc="-9">
                <a:solidFill>
                  <a:srgbClr val="F56B09"/>
                </a:solidFill>
                <a:latin typeface="Times New Roman" panose="02020603050405020304" pitchFamily="1"/>
              </a:rPr>
              <a:t>Co-financing is subject to the 30% limit </a:t>
            </a:r>
            <a:r>
              <a:rPr lang="en-US" sz="1588" b="1" spc="-9">
                <a:solidFill>
                  <a:srgbClr val="009999"/>
                </a:solidFill>
                <a:latin typeface="Times New Roman" panose="02020603050405020304" pitchFamily="1"/>
              </a:rPr>
              <a:t>Up to 10% flexibility without authorisation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906556" y="3913095"/>
            <a:ext cx="1957668" cy="16416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indent="282403">
              <a:lnSpc>
                <a:spcPts val="1235"/>
              </a:lnSpc>
              <a:buFont typeface="Times New Roman"/>
              <a:buAutoNum type="romanUcPeriod"/>
            </a:pPr>
            <a:r>
              <a:rPr lang="en-US" sz="1412" b="1" spc="-31">
                <a:solidFill>
                  <a:srgbClr val="003298"/>
                </a:solidFill>
                <a:latin typeface="Times New Roman" panose="02020603050405020304" pitchFamily="1"/>
              </a:rPr>
              <a:t>Printing &amp; Publishing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4276165" y="4095750"/>
            <a:ext cx="3711388" cy="18601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>
              <a:lnSpc>
                <a:spcPts val="1412"/>
              </a:lnSpc>
            </a:pPr>
            <a:r>
              <a:rPr lang="en-US" sz="1588" b="1" spc="-13">
                <a:solidFill>
                  <a:srgbClr val="009999"/>
                </a:solidFill>
                <a:latin typeface="Times New Roman" panose="02020603050405020304" pitchFamily="1"/>
              </a:rPr>
              <a:t>Up to 10% flexibility without authorisation 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906556" y="4356848"/>
            <a:ext cx="1059516" cy="13166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indent="201717">
              <a:lnSpc>
                <a:spcPts val="1059"/>
              </a:lnSpc>
              <a:buFont typeface="Times New Roman"/>
              <a:buAutoNum type="romanUcPeriod"/>
            </a:pPr>
            <a:r>
              <a:rPr lang="en-US" sz="1412" b="1" spc="-53">
                <a:solidFill>
                  <a:srgbClr val="003298"/>
                </a:solidFill>
                <a:latin typeface="Times New Roman" panose="02020603050405020304" pitchFamily="1"/>
              </a:rPr>
              <a:t>Other costs 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906556" y="4867836"/>
            <a:ext cx="1312209" cy="13166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indent="282403">
              <a:lnSpc>
                <a:spcPts val="971"/>
              </a:lnSpc>
              <a:buFont typeface="Times New Roman"/>
              <a:buAutoNum type="romanUcPeriod"/>
            </a:pPr>
            <a:r>
              <a:rPr lang="en-US" sz="1412" b="1" spc="-35">
                <a:solidFill>
                  <a:srgbClr val="003298"/>
                </a:solidFill>
                <a:latin typeface="Times New Roman" panose="02020603050405020304" pitchFamily="1"/>
              </a:rPr>
              <a:t>Indirect costs 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4276165" y="4545106"/>
            <a:ext cx="3907491" cy="71269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65000" lnSpcReduction="20000"/>
          </a:bodyPr>
          <a:lstStyle/>
          <a:p>
            <a:pPr>
              <a:lnSpc>
                <a:spcPts val="1853"/>
              </a:lnSpc>
            </a:pPr>
            <a:r>
              <a:rPr lang="en-US" sz="1765" b="1" u="sng" spc="-18">
                <a:solidFill>
                  <a:srgbClr val="659900"/>
                </a:solidFill>
                <a:latin typeface="Times New Roman" panose="02020603050405020304" pitchFamily="1"/>
              </a:rPr>
              <a:t>7%</a:t>
            </a:r>
            <a:r>
              <a:rPr lang="en-US" sz="1544" spc="-18">
                <a:solidFill>
                  <a:srgbClr val="003298"/>
                </a:solidFill>
                <a:latin typeface="Times New Roman" panose="02020603050405020304" pitchFamily="1"/>
              </a:rPr>
              <a:t> of</a:t>
            </a:r>
            <a:r>
              <a:rPr lang="en-US" sz="1544" spc="-18">
                <a:solidFill>
                  <a:srgbClr val="323299"/>
                </a:solidFill>
                <a:latin typeface="Times New Roman" panose="02020603050405020304" pitchFamily="1"/>
              </a:rPr>
              <a:t> the </a:t>
            </a:r>
            <a:r>
              <a:rPr lang="en-US" sz="1544" u="sng" spc="-13">
                <a:solidFill>
                  <a:srgbClr val="323299"/>
                </a:solidFill>
                <a:latin typeface="Times New Roman" panose="02020603050405020304" pitchFamily="1"/>
              </a:rPr>
              <a:t>total</a:t>
            </a:r>
            <a:r>
              <a:rPr lang="en-US" sz="1544" u="sng" spc="-13">
                <a:solidFill>
                  <a:srgbClr val="003298"/>
                </a:solidFill>
                <a:latin typeface="Times New Roman" panose="02020603050405020304" pitchFamily="1"/>
              </a:rPr>
              <a:t>  eligible direct costs recalculated at the end of the project based on the actual  eligible costs.</a:t>
            </a:r>
            <a:r>
              <a:rPr lang="en-US" sz="1588" b="1" spc="-18">
                <a:solidFill>
                  <a:srgbClr val="659900"/>
                </a:solidFill>
                <a:latin typeface="Times New Roman" panose="02020603050405020304" pitchFamily="1"/>
              </a:rPr>
              <a:t> Co-financing not permitted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5295340" y="6029886"/>
            <a:ext cx="1422587" cy="9132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>
              <a:lnSpc>
                <a:spcPts val="706"/>
              </a:lnSpc>
            </a:pPr>
            <a:r>
              <a:rPr lang="en-US" sz="794" b="1" u="sng" spc="-13">
                <a:solidFill>
                  <a:srgbClr val="0000FF"/>
                </a:solidFill>
                <a:latin typeface="Times New Roman" panose="02020603050405020304" pitchFamily="1"/>
              </a:rPr>
              <a:t>http://eacea.ec.europa.eu/tempus</a:t>
            </a:r>
            <a:r>
              <a:rPr lang="en-US" sz="100" b="1" spc="-13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9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1634" y="403412"/>
            <a:ext cx="8087285" cy="6067425"/>
          </a:xfrm>
          <a:prstGeom prst="rect">
            <a:avLst/>
          </a:prstGeom>
        </p:spPr>
      </p:pic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852768" y="428625"/>
            <a:ext cx="6069666" cy="37819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82" rIns="0" bIns="0" anchor="t"/>
          <a:lstStyle/>
          <a:p>
            <a:r>
              <a:rPr lang="en-US" sz="2427" b="1" spc="13">
                <a:solidFill>
                  <a:srgbClr val="A1001E"/>
                </a:solidFill>
                <a:latin typeface="Tahoma" panose="02020603050405020304" pitchFamily="2"/>
              </a:rPr>
              <a:t>I. Staff costs (incl. replacement costs) 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idx="10"/>
          </p:nvPr>
        </p:nvSpPr>
        <p:spPr>
          <a:xfrm>
            <a:off x="833717" y="1425390"/>
            <a:ext cx="1186151" cy="2851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41" rIns="0" bIns="0" anchor="t"/>
          <a:lstStyle/>
          <a:p>
            <a:pPr>
              <a:lnSpc>
                <a:spcPts val="2559"/>
              </a:lnSpc>
              <a:spcAft>
                <a:spcPts val="18"/>
              </a:spcAft>
            </a:pPr>
            <a:r>
              <a:rPr lang="en-US" sz="2074" b="1" spc="-75">
                <a:solidFill>
                  <a:srgbClr val="00999A"/>
                </a:solidFill>
                <a:latin typeface="Tahoma" panose="02020603050405020304" pitchFamily="2"/>
              </a:rPr>
              <a:t>Purpose 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idx="10"/>
          </p:nvPr>
        </p:nvSpPr>
        <p:spPr>
          <a:xfrm>
            <a:off x="2816038" y="927847"/>
            <a:ext cx="5703794" cy="134862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R="242060">
              <a:lnSpc>
                <a:spcPts val="1500"/>
              </a:lnSpc>
              <a:spcAft>
                <a:spcPts val="0"/>
              </a:spcAft>
            </a:pPr>
            <a:r>
              <a:rPr lang="en-US" sz="1147" b="1">
                <a:solidFill>
                  <a:srgbClr val="003299"/>
                </a:solidFill>
                <a:latin typeface="Tahoma" panose="02020603050405020304" pitchFamily="2"/>
              </a:rPr>
              <a:t>To cover the costs of staff directly necessary for the achievement of the results and not covered by other sources: </a:t>
            </a:r>
          </a:p>
          <a:p>
            <a:pPr indent="685837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·"/>
            </a:pPr>
            <a:r>
              <a:rPr lang="en-US" sz="1147" b="1">
                <a:solidFill>
                  <a:srgbClr val="003299"/>
                </a:solidFill>
                <a:latin typeface="Tahoma" panose="02020603050405020304" pitchFamily="2"/>
              </a:rPr>
              <a:t>Administrative or academic tasks (3.1 Guidelines): </a:t>
            </a:r>
          </a:p>
          <a:p>
            <a:pPr marL="685837" indent="443777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գingdings"/>
              <a:buChar char="·"/>
            </a:pPr>
            <a:r>
              <a:rPr lang="en-US" sz="1147" b="1" spc="-35">
                <a:solidFill>
                  <a:srgbClr val="003299"/>
                </a:solidFill>
                <a:latin typeface="Tahoma" panose="02020603050405020304" pitchFamily="2"/>
              </a:rPr>
              <a:t>Course development, maintenance of online courses/website, etc. </a:t>
            </a:r>
          </a:p>
          <a:p>
            <a:pPr marL="685837" indent="443777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գingdings"/>
              <a:buChar char="·"/>
            </a:pPr>
            <a:r>
              <a:rPr lang="en-US" sz="1147" b="1">
                <a:solidFill>
                  <a:srgbClr val="003299"/>
                </a:solidFill>
                <a:latin typeface="Tahoma" panose="02020603050405020304" pitchFamily="2"/>
              </a:rPr>
              <a:t>Language / IT courses, translation services, evaluation activities when performed by internal staff (if sub-contracted 4 Other costs) </a:t>
            </a:r>
          </a:p>
          <a:p>
            <a:pPr indent="685837">
              <a:lnSpc>
                <a:spcPts val="1500"/>
              </a:lnSpc>
              <a:spcBef>
                <a:spcPts val="22"/>
              </a:spcBef>
              <a:spcAft>
                <a:spcPts val="229"/>
              </a:spcAft>
              <a:buFont typeface="Wingdings"/>
              <a:buChar char="·"/>
            </a:pPr>
            <a:r>
              <a:rPr lang="en-US" sz="1147" b="1">
                <a:solidFill>
                  <a:srgbClr val="003299"/>
                </a:solidFill>
                <a:latin typeface="Tahoma" panose="02020603050405020304" pitchFamily="2"/>
              </a:rPr>
              <a:t>Replacement costs for EU staff (3.3 of Guidelines) 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idx="10"/>
          </p:nvPr>
        </p:nvSpPr>
        <p:spPr>
          <a:xfrm>
            <a:off x="704851" y="2536452"/>
            <a:ext cx="1551454" cy="27398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41" rIns="0" bIns="0" anchor="t"/>
          <a:lstStyle/>
          <a:p>
            <a:pPr>
              <a:lnSpc>
                <a:spcPts val="2559"/>
              </a:lnSpc>
              <a:spcAft>
                <a:spcPts val="0"/>
              </a:spcAft>
            </a:pPr>
            <a:r>
              <a:rPr lang="en-US" sz="2074" b="1" spc="-35">
                <a:solidFill>
                  <a:srgbClr val="00999A"/>
                </a:solidFill>
                <a:latin typeface="Tahoma" panose="02020603050405020304" pitchFamily="2"/>
              </a:rPr>
              <a:t>Contractual 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idx="10"/>
          </p:nvPr>
        </p:nvSpPr>
        <p:spPr>
          <a:xfrm>
            <a:off x="1204632" y="2810436"/>
            <a:ext cx="719702" cy="3714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41" rIns="0" bIns="0" anchor="t"/>
          <a:lstStyle/>
          <a:p>
            <a:pPr>
              <a:lnSpc>
                <a:spcPts val="2471"/>
              </a:lnSpc>
              <a:spcAft>
                <a:spcPts val="0"/>
              </a:spcAft>
            </a:pPr>
            <a:r>
              <a:rPr lang="en-US" sz="2074" b="1" spc="-101">
                <a:solidFill>
                  <a:srgbClr val="00999A"/>
                </a:solidFill>
                <a:latin typeface="Tahoma" panose="02020603050405020304" pitchFamily="2"/>
              </a:rPr>
              <a:t>rules 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idx="10"/>
          </p:nvPr>
        </p:nvSpPr>
        <p:spPr>
          <a:xfrm>
            <a:off x="2804832" y="2393577"/>
            <a:ext cx="5715000" cy="94689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en-US" sz="1147" b="1">
                <a:solidFill>
                  <a:srgbClr val="003299"/>
                </a:solidFill>
                <a:latin typeface="Tahoma" panose="02020603050405020304" pitchFamily="2"/>
              </a:rPr>
              <a:t>Staff costs should respect local salary rates and reflect the employing institution's usual policy on remuneration. Maximum reference daily rates: Guidelines/Annex 3. </a:t>
            </a:r>
          </a:p>
          <a:p>
            <a:pPr algn="just">
              <a:lnSpc>
                <a:spcPts val="1500"/>
              </a:lnSpc>
              <a:spcBef>
                <a:spcPts val="35"/>
              </a:spcBef>
              <a:spcAft>
                <a:spcPts val="18"/>
              </a:spcAft>
            </a:pPr>
            <a:r>
              <a:rPr lang="en-US" sz="1147" b="1">
                <a:solidFill>
                  <a:srgbClr val="003299"/>
                </a:solidFill>
                <a:latin typeface="Tahoma" panose="02020603050405020304" pitchFamily="2"/>
              </a:rPr>
              <a:t>Total expenditure for Staff Costs cannot exceed the 40% ceiling (with 10 % flexibility). Co-financing is also subject to the 40% ceiling. 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idx="10"/>
          </p:nvPr>
        </p:nvSpPr>
        <p:spPr>
          <a:xfrm>
            <a:off x="750233" y="4281768"/>
            <a:ext cx="1624477" cy="64545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41" rIns="0" bIns="0" anchor="t"/>
          <a:lstStyle/>
          <a:p>
            <a:pPr>
              <a:lnSpc>
                <a:spcPts val="2559"/>
              </a:lnSpc>
              <a:spcAft>
                <a:spcPts val="0"/>
              </a:spcAft>
            </a:pPr>
            <a:r>
              <a:rPr lang="en-US" sz="2074" b="1" spc="-35">
                <a:solidFill>
                  <a:srgbClr val="00999A"/>
                </a:solidFill>
                <a:latin typeface="Tahoma" panose="02020603050405020304" pitchFamily="2"/>
              </a:rPr>
              <a:t>Supporting </a:t>
            </a:r>
          </a:p>
          <a:p>
            <a:pPr>
              <a:lnSpc>
                <a:spcPts val="2471"/>
              </a:lnSpc>
              <a:spcBef>
                <a:spcPts val="18"/>
              </a:spcBef>
              <a:spcAft>
                <a:spcPts val="0"/>
              </a:spcAft>
            </a:pPr>
            <a:r>
              <a:rPr lang="en-US" sz="2074" b="1" spc="-31">
                <a:solidFill>
                  <a:srgbClr val="00999A"/>
                </a:solidFill>
                <a:latin typeface="Tahoma" panose="02020603050405020304" pitchFamily="2"/>
              </a:rPr>
              <a:t>documents 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idx="10"/>
          </p:nvPr>
        </p:nvSpPr>
        <p:spPr>
          <a:xfrm>
            <a:off x="2818279" y="3487831"/>
            <a:ext cx="5712759" cy="20859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>
              <a:lnSpc>
                <a:spcPts val="1412"/>
              </a:lnSpc>
              <a:spcAft>
                <a:spcPts val="0"/>
              </a:spcAft>
            </a:pPr>
            <a:r>
              <a:rPr lang="en-US" sz="1147" b="1" spc="40">
                <a:solidFill>
                  <a:srgbClr val="003299"/>
                </a:solidFill>
                <a:latin typeface="Tahoma" panose="02020603050405020304" pitchFamily="2"/>
              </a:rPr>
              <a:t>The beneficiary shall retain: </a:t>
            </a:r>
          </a:p>
          <a:p>
            <a:pPr indent="24206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·"/>
            </a:pPr>
            <a:r>
              <a:rPr lang="en-US" sz="1147" b="1" spc="-40">
                <a:solidFill>
                  <a:srgbClr val="003299"/>
                </a:solidFill>
                <a:latin typeface="Tahoma" panose="02020603050405020304" pitchFamily="2"/>
              </a:rPr>
              <a:t>For staff members: Staff Convention (Guidelines/Annex 1) </a:t>
            </a:r>
          </a:p>
          <a:p>
            <a:pPr marL="242060" indent="242060" algn="just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·"/>
            </a:pPr>
            <a:r>
              <a:rPr lang="en-US" sz="1147" b="1">
                <a:solidFill>
                  <a:srgbClr val="003299"/>
                </a:solidFill>
                <a:latin typeface="Tahoma" panose="02020603050405020304" pitchFamily="2"/>
              </a:rPr>
              <a:t>For external staff: Subcontract and invoice (plus 3 quotations if the contract is &gt; EUR 25,000) </a:t>
            </a:r>
          </a:p>
          <a:p>
            <a:pPr marL="121030" indent="242060">
              <a:lnSpc>
                <a:spcPts val="1500"/>
              </a:lnSpc>
              <a:spcBef>
                <a:spcPts val="4"/>
              </a:spcBef>
              <a:spcAft>
                <a:spcPts val="0"/>
              </a:spcAft>
              <a:buFont typeface="Wingdings"/>
              <a:buChar char="·"/>
            </a:pPr>
            <a:r>
              <a:rPr lang="en-US" sz="1147" b="1" spc="141">
                <a:solidFill>
                  <a:srgbClr val="003299"/>
                </a:solidFill>
                <a:latin typeface="Tahoma" panose="02020603050405020304" pitchFamily="2"/>
              </a:rPr>
              <a:t>For replacement of EU teaching staff: confirmation of engagement from EU institution and Staff Convention </a:t>
            </a:r>
            <a:r>
              <a:rPr lang="en-US" sz="1147" b="1" spc="141">
                <a:solidFill>
                  <a:srgbClr val="A1001E"/>
                </a:solidFill>
                <a:latin typeface="Tahoma" panose="02020603050405020304" pitchFamily="2"/>
              </a:rPr>
              <a:t>The beneficiary shall provide: </a:t>
            </a:r>
          </a:p>
          <a:p>
            <a:pPr marL="242060" indent="242060" algn="just">
              <a:lnSpc>
                <a:spcPts val="1500"/>
              </a:lnSpc>
              <a:spcBef>
                <a:spcPts val="9"/>
              </a:spcBef>
              <a:spcAft>
                <a:spcPts val="0"/>
              </a:spcAft>
              <a:buFont typeface="Wingdings"/>
              <a:buChar char="·"/>
            </a:pPr>
            <a:r>
              <a:rPr lang="en-US" sz="1147" b="1">
                <a:solidFill>
                  <a:srgbClr val="A1001E"/>
                </a:solidFill>
                <a:latin typeface="Tahoma" panose="02020603050405020304" pitchFamily="2"/>
              </a:rPr>
              <a:t>Copies of subcontracts and invoices if the contract or remuneration is higher than EUR 25,000 </a:t>
            </a:r>
          </a:p>
          <a:p>
            <a:pPr marL="242060" indent="242060" algn="just">
              <a:lnSpc>
                <a:spcPts val="1500"/>
              </a:lnSpc>
              <a:spcBef>
                <a:spcPts val="0"/>
              </a:spcBef>
              <a:spcAft>
                <a:spcPts val="128"/>
              </a:spcAft>
              <a:buFont typeface="Wingdings"/>
              <a:buChar char="·"/>
            </a:pPr>
            <a:r>
              <a:rPr lang="en-US" sz="1147" b="1" spc="-35">
                <a:solidFill>
                  <a:srgbClr val="A1001E"/>
                </a:solidFill>
                <a:latin typeface="Tahoma" panose="02020603050405020304" pitchFamily="2"/>
              </a:rPr>
              <a:t>Explanation &amp; supporting documents to be given in the financial statement (final report) if higher salary rates are applied (Guidelines/Annex 3)</a:t>
            </a:r>
            <a:r>
              <a:rPr lang="en-US" sz="971" b="1" i="1" spc="-35">
                <a:solidFill>
                  <a:srgbClr val="A1001E"/>
                </a:solidFill>
                <a:latin typeface="Verdana" panose="02020603050405020304" pitchFamily="2"/>
              </a:rPr>
              <a:t>. </a:t>
            </a:r>
          </a:p>
        </p:txBody>
      </p:sp>
      <p:sp>
        <p:nvSpPr>
          <p:cNvPr id="57" name="Text Placeholder 56"/>
          <p:cNvSpPr>
            <a:spLocks noGrp="1"/>
          </p:cNvSpPr>
          <p:nvPr>
            <p:ph type="body" idx="10"/>
          </p:nvPr>
        </p:nvSpPr>
        <p:spPr>
          <a:xfrm>
            <a:off x="5295340" y="6007473"/>
            <a:ext cx="1422587" cy="1154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43" rIns="0" bIns="0" anchor="t"/>
          <a:lstStyle/>
          <a:p>
            <a:pPr>
              <a:lnSpc>
                <a:spcPts val="794"/>
              </a:lnSpc>
              <a:spcAft>
                <a:spcPts val="0"/>
              </a:spcAft>
            </a:pPr>
            <a:r>
              <a:rPr lang="en-US" sz="794" b="1" u="sng" spc="-13">
                <a:solidFill>
                  <a:srgbClr val="0000FF"/>
                </a:solidFill>
                <a:latin typeface="Times New Roman" panose="02020603050405020304" pitchFamily="1"/>
              </a:rPr>
              <a:t>http://eacea.ec.europa.eu/tempus</a:t>
            </a:r>
            <a:r>
              <a:rPr lang="en-US" sz="100" b="1" spc="-13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12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1634" y="4816849"/>
            <a:ext cx="8084484" cy="1653988"/>
          </a:xfrm>
          <a:prstGeom prst="rect">
            <a:avLst/>
          </a:prstGeom>
        </p:spPr>
      </p:pic>
      <p:sp>
        <p:nvSpPr>
          <p:cNvPr id="62" name="Text Placeholder 61"/>
          <p:cNvSpPr>
            <a:spLocks noGrp="1"/>
          </p:cNvSpPr>
          <p:nvPr>
            <p:ph type="body" idx="10"/>
          </p:nvPr>
        </p:nvSpPr>
        <p:spPr>
          <a:xfrm>
            <a:off x="793376" y="717176"/>
            <a:ext cx="7160559" cy="1171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135" rIns="0" bIns="0" anchor="t">
            <a:normAutofit fontScale="97500"/>
          </a:bodyPr>
          <a:lstStyle/>
          <a:p>
            <a:pPr marL="0" indent="0">
              <a:lnSpc>
                <a:spcPts val="1941"/>
              </a:lnSpc>
            </a:pPr>
            <a:r>
              <a:rPr lang="en-US" sz="1809" i="1" u="sng" spc="44">
                <a:solidFill>
                  <a:srgbClr val="323299"/>
                </a:solidFill>
                <a:latin typeface="Times New Roman" panose="02020603050405020304" pitchFamily="1"/>
              </a:rPr>
              <a:t>Example:</a:t>
            </a:r>
            <a:r>
              <a:rPr lang="en-US" sz="1544" b="1" spc="44">
                <a:solidFill>
                  <a:srgbClr val="323299"/>
                </a:solidFill>
                <a:latin typeface="Tahoma" panose="02020603050405020304" pitchFamily="2"/>
              </a:rPr>
              <a:t> Staff Costs – maximum eligible </a:t>
            </a:r>
            <a:r>
              <a:rPr lang="en-US" sz="1544" b="1" u="sng" spc="44">
                <a:solidFill>
                  <a:srgbClr val="323299"/>
                </a:solidFill>
                <a:latin typeface="Tahoma" panose="02020603050405020304" pitchFamily="2"/>
              </a:rPr>
              <a:t>daily rates</a:t>
            </a:r>
            <a:r>
              <a:rPr lang="en-US" sz="1544" b="1" spc="44">
                <a:solidFill>
                  <a:srgbClr val="323299"/>
                </a:solidFill>
                <a:latin typeface="Tahoma" panose="02020603050405020304" pitchFamily="2"/>
              </a:rPr>
              <a:t> for EU staff (in </a:t>
            </a:r>
            <a:r>
              <a:rPr lang="en-US" sz="1544" b="1" spc="44">
                <a:solidFill>
                  <a:srgbClr val="323299"/>
                </a:solidFill>
                <a:latin typeface="Arial" panose="02020603050405020304" pitchFamily="2"/>
              </a:rPr>
              <a:t>€</a:t>
            </a:r>
            <a:r>
              <a:rPr lang="en-US" sz="1544" b="1" spc="44">
                <a:solidFill>
                  <a:srgbClr val="323299"/>
                </a:solidFill>
                <a:latin typeface="Tahoma" panose="02020603050405020304" pitchFamily="2"/>
              </a:rPr>
              <a:t>) </a:t>
            </a:r>
          </a:p>
          <a:p>
            <a:pPr marL="927897" indent="0">
              <a:lnSpc>
                <a:spcPts val="1853"/>
              </a:lnSpc>
              <a:spcBef>
                <a:spcPts val="0"/>
              </a:spcBef>
            </a:pPr>
            <a:r>
              <a:rPr lang="en-US" sz="1544" b="1" spc="35">
                <a:solidFill>
                  <a:srgbClr val="323299"/>
                </a:solidFill>
                <a:latin typeface="Tahoma" panose="02020603050405020304" pitchFamily="2"/>
              </a:rPr>
              <a:t>(gross rates) </a:t>
            </a:r>
          </a:p>
          <a:p>
            <a:pPr marL="927897" indent="0">
              <a:lnSpc>
                <a:spcPts val="1853"/>
              </a:lnSpc>
              <a:spcBef>
                <a:spcPts val="0"/>
              </a:spcBef>
              <a:spcAft>
                <a:spcPts val="3380"/>
              </a:spcAft>
            </a:pPr>
            <a:r>
              <a:rPr lang="en-US" sz="1544" b="1" spc="44">
                <a:solidFill>
                  <a:srgbClr val="323299"/>
                </a:solidFill>
                <a:latin typeface="Tahoma" panose="02020603050405020304" pitchFamily="2"/>
              </a:rPr>
              <a:t>Guidelines for the use of the Grant (Annex 3) </a:t>
            </a:r>
          </a:p>
        </p:txBody>
      </p:sp>
      <p:graphicFrame>
        <p:nvGraphicFramePr>
          <p:cNvPr id="65" name="table 65"/>
          <p:cNvGraphicFramePr>
            <a:graphicFrameLocks noGrp="1"/>
          </p:cNvGraphicFramePr>
          <p:nvPr/>
        </p:nvGraphicFramePr>
        <p:xfrm>
          <a:off x="1325656" y="1898837"/>
          <a:ext cx="6618755" cy="3191998"/>
        </p:xfrm>
        <a:graphic>
          <a:graphicData uri="http://schemas.openxmlformats.org/drawingml/2006/table">
            <a:tbl>
              <a:tblPr/>
              <a:tblGrid>
                <a:gridCol w="1976718"/>
                <a:gridCol w="1143000"/>
                <a:gridCol w="951940"/>
                <a:gridCol w="1143000"/>
                <a:gridCol w="1404097"/>
              </a:tblGrid>
              <a:tr h="268941">
                <a:tc>
                  <a:txBody>
                    <a:bodyPr/>
                    <a:lstStyle/>
                    <a:p>
                      <a:pPr marL="792480" marR="0" indent="0" algn="l">
                        <a:lnSpc>
                          <a:spcPts val="1400"/>
                        </a:lnSpc>
                        <a:spcBef>
                          <a:spcPts val="590"/>
                        </a:spcBef>
                        <a:spcAft>
                          <a:spcPts val="310"/>
                        </a:spcAft>
                      </a:pPr>
                      <a:r>
                        <a:rPr lang="en-US" sz="10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Country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400"/>
                        </a:lnSpc>
                        <a:spcBef>
                          <a:spcPts val="590"/>
                        </a:spcBef>
                        <a:spcAft>
                          <a:spcPts val="310"/>
                        </a:spcAft>
                      </a:pPr>
                      <a:r>
                        <a:rPr lang="en-US" sz="10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Manager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400"/>
                        </a:lnSpc>
                        <a:spcBef>
                          <a:spcPts val="590"/>
                        </a:spcBef>
                        <a:spcAft>
                          <a:spcPts val="320"/>
                        </a:spcAft>
                      </a:pPr>
                      <a:r>
                        <a:rPr lang="en-US" sz="10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Teacher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400"/>
                        </a:lnSpc>
                        <a:spcBef>
                          <a:spcPts val="590"/>
                        </a:spcBef>
                        <a:spcAft>
                          <a:spcPts val="320"/>
                        </a:spcAft>
                      </a:pPr>
                      <a:r>
                        <a:rPr lang="en-US" sz="10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Technical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400"/>
                        </a:lnSpc>
                        <a:spcBef>
                          <a:spcPts val="590"/>
                        </a:spcBef>
                        <a:spcAft>
                          <a:spcPts val="320"/>
                        </a:spcAft>
                      </a:pPr>
                      <a:r>
                        <a:rPr lang="en-US" sz="10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Administrative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6140">
                <a:tc gridSpan="5">
                  <a:txBody>
                    <a:bodyPr/>
                    <a:lstStyle/>
                    <a:p>
                      <a:pPr marL="91440" marR="0" indent="0" algn="l">
                        <a:lnSpc>
                          <a:spcPts val="1700"/>
                        </a:lnSpc>
                        <a:spcBef>
                          <a:spcPts val="280"/>
                        </a:spcBef>
                        <a:spcAft>
                          <a:spcPts val="335"/>
                        </a:spcAft>
                        <a:tabLst>
                          <a:tab pos="2743200" algn="l"/>
                          <a:tab pos="3931920" algn="l"/>
                          <a:tab pos="5120640" algn="l"/>
                          <a:tab pos="6537960" algn="l"/>
                        </a:tabLst>
                      </a:pPr>
                      <a:r>
                        <a:rPr lang="en-US" sz="10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Belgique/Belgie - BE </a:t>
                      </a:r>
                      <a:r>
                        <a:rPr lang="en-US" sz="1000" b="1" spc="0" smtClean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37ć </a:t>
                      </a:r>
                      <a:r>
                        <a:rPr lang="en-US" sz="10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321 </a:t>
                      </a:r>
                      <a:r>
                        <a:rPr lang="en-US" sz="1000" b="1" spc="0" smtClean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2ć0 </a:t>
                      </a:r>
                      <a:r>
                        <a:rPr lang="en-US" sz="10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203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</a:tr>
              <a:tr h="263899">
                <a:tc gridSpan="5">
                  <a:txBody>
                    <a:bodyPr/>
                    <a:lstStyle/>
                    <a:p>
                      <a:pPr marL="91440" marR="0" indent="0" algn="l">
                        <a:lnSpc>
                          <a:spcPts val="1400"/>
                        </a:lnSpc>
                        <a:spcBef>
                          <a:spcPts val="555"/>
                        </a:spcBef>
                        <a:spcAft>
                          <a:spcPts val="330"/>
                        </a:spcAft>
                        <a:tabLst>
                          <a:tab pos="2788920" algn="l"/>
                          <a:tab pos="3977640" algn="l"/>
                          <a:tab pos="5166360" algn="l"/>
                          <a:tab pos="6583680" algn="l"/>
                        </a:tabLst>
                      </a:pPr>
                      <a:r>
                        <a:rPr lang="en-US" sz="10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Bulgaria- BG 79 71 55 37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</a:tr>
              <a:tr h="263338">
                <a:tc gridSpan="5">
                  <a:txBody>
                    <a:bodyPr/>
                    <a:lstStyle/>
                    <a:p>
                      <a:pPr marL="91440" marR="0" indent="0" algn="l">
                        <a:lnSpc>
                          <a:spcPts val="1700"/>
                        </a:lnSpc>
                        <a:spcBef>
                          <a:spcPts val="285"/>
                        </a:spcBef>
                        <a:spcAft>
                          <a:spcPts val="355"/>
                        </a:spcAft>
                        <a:tabLst>
                          <a:tab pos="2743200" algn="l"/>
                          <a:tab pos="3931920" algn="l"/>
                          <a:tab pos="5120640" algn="l"/>
                          <a:tab pos="6583680" algn="l"/>
                        </a:tabLst>
                      </a:pPr>
                      <a:r>
                        <a:rPr lang="en-US" sz="10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Ceska Republika - CZ 144 144 104 75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</a:tr>
              <a:tr h="266140">
                <a:tc gridSpan="5">
                  <a:txBody>
                    <a:bodyPr/>
                    <a:lstStyle/>
                    <a:p>
                      <a:pPr marL="91440" marR="0" indent="0" algn="l">
                        <a:lnSpc>
                          <a:spcPts val="1700"/>
                        </a:lnSpc>
                        <a:spcBef>
                          <a:spcPts val="310"/>
                        </a:spcBef>
                        <a:spcAft>
                          <a:spcPts val="360"/>
                        </a:spcAft>
                        <a:tabLst>
                          <a:tab pos="2743200" algn="l"/>
                          <a:tab pos="3931920" algn="l"/>
                          <a:tab pos="5120640" algn="l"/>
                          <a:tab pos="6537960" algn="l"/>
                        </a:tabLst>
                      </a:pPr>
                      <a:r>
                        <a:rPr lang="en-US" sz="10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Danmark - DK 489 419 341 </a:t>
                      </a:r>
                      <a:r>
                        <a:rPr lang="en-US" sz="1000" b="1" spc="0" smtClean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2ć7 </a:t>
                      </a:r>
                      <a:endParaRPr lang="en-US" sz="1000" b="1" spc="0">
                        <a:solidFill>
                          <a:srgbClr val="003299"/>
                        </a:solidFill>
                        <a:latin typeface="Tahoma" panose="02020603050405020304" pitchFamily="2"/>
                      </a:endParaRP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</a:tr>
              <a:tr h="263899">
                <a:tc gridSpan="5">
                  <a:txBody>
                    <a:bodyPr/>
                    <a:lstStyle/>
                    <a:p>
                      <a:pPr marL="91440" marR="0" indent="0" algn="l">
                        <a:lnSpc>
                          <a:spcPts val="1700"/>
                        </a:lnSpc>
                        <a:spcBef>
                          <a:spcPts val="290"/>
                        </a:spcBef>
                        <a:spcAft>
                          <a:spcPts val="305"/>
                        </a:spcAft>
                        <a:tabLst>
                          <a:tab pos="2743200" algn="l"/>
                          <a:tab pos="3931920" algn="l"/>
                          <a:tab pos="5120640" algn="l"/>
                          <a:tab pos="6537960" algn="l"/>
                        </a:tabLst>
                      </a:pPr>
                      <a:r>
                        <a:rPr lang="en-US" sz="10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Deutschland - DE </a:t>
                      </a:r>
                      <a:r>
                        <a:rPr lang="en-US" sz="1000" b="1" spc="0" smtClean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3ć3 </a:t>
                      </a:r>
                      <a:r>
                        <a:rPr lang="en-US" sz="10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315 253 195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</a:tr>
              <a:tr h="266140">
                <a:tc gridSpan="5">
                  <a:txBody>
                    <a:bodyPr/>
                    <a:lstStyle/>
                    <a:p>
                      <a:pPr marL="91440" marR="0" indent="0" algn="l">
                        <a:lnSpc>
                          <a:spcPts val="1700"/>
                        </a:lnSpc>
                        <a:spcBef>
                          <a:spcPts val="310"/>
                        </a:spcBef>
                        <a:spcAft>
                          <a:spcPts val="310"/>
                        </a:spcAft>
                        <a:tabLst>
                          <a:tab pos="2743200" algn="l"/>
                          <a:tab pos="3931920" algn="l"/>
                          <a:tab pos="5166360" algn="l"/>
                          <a:tab pos="6583680" algn="l"/>
                        </a:tabLst>
                      </a:pPr>
                      <a:r>
                        <a:rPr lang="en-US" sz="10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Eesti - EE 117 107 75 53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</a:tr>
              <a:tr h="263338">
                <a:tc gridSpan="5">
                  <a:txBody>
                    <a:bodyPr/>
                    <a:lstStyle/>
                    <a:p>
                      <a:pPr marL="91440" marR="0" indent="0" algn="l">
                        <a:lnSpc>
                          <a:spcPts val="1700"/>
                        </a:lnSpc>
                        <a:spcBef>
                          <a:spcPts val="290"/>
                        </a:spcBef>
                        <a:spcAft>
                          <a:spcPts val="330"/>
                        </a:spcAft>
                        <a:tabLst>
                          <a:tab pos="2743200" algn="l"/>
                          <a:tab pos="3931920" algn="l"/>
                          <a:tab pos="5120640" algn="l"/>
                          <a:tab pos="6537960" algn="l"/>
                        </a:tabLst>
                      </a:pPr>
                      <a:r>
                        <a:rPr lang="en-US" sz="10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Ellas – EL </a:t>
                      </a:r>
                      <a:r>
                        <a:rPr lang="en-US" sz="1000" b="1" spc="0" smtClean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2ć7 </a:t>
                      </a:r>
                      <a:r>
                        <a:rPr lang="en-US" sz="10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228 187 145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</a:tr>
              <a:tr h="266140">
                <a:tc gridSpan="5">
                  <a:txBody>
                    <a:bodyPr/>
                    <a:lstStyle/>
                    <a:p>
                      <a:pPr marL="91440" marR="0" indent="0" algn="l">
                        <a:lnSpc>
                          <a:spcPts val="1400"/>
                        </a:lnSpc>
                        <a:spcBef>
                          <a:spcPts val="580"/>
                        </a:spcBef>
                        <a:spcAft>
                          <a:spcPts val="330"/>
                        </a:spcAft>
                        <a:tabLst>
                          <a:tab pos="2743200" algn="l"/>
                          <a:tab pos="3931920" algn="l"/>
                          <a:tab pos="5120640" algn="l"/>
                          <a:tab pos="6537960" algn="l"/>
                        </a:tabLst>
                      </a:pPr>
                      <a:r>
                        <a:rPr lang="en-US" sz="10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Espana –ES 295 </a:t>
                      </a:r>
                      <a:r>
                        <a:rPr lang="en-US" sz="1000" b="1" spc="0" smtClean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2ć5 </a:t>
                      </a:r>
                      <a:r>
                        <a:rPr lang="en-US" sz="10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204 143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</a:tr>
              <a:tr h="263899">
                <a:tc gridSpan="5">
                  <a:txBody>
                    <a:bodyPr/>
                    <a:lstStyle/>
                    <a:p>
                      <a:pPr marL="91440" marR="0" indent="0" algn="l">
                        <a:lnSpc>
                          <a:spcPts val="1700"/>
                        </a:lnSpc>
                        <a:spcBef>
                          <a:spcPts val="295"/>
                        </a:spcBef>
                        <a:spcAft>
                          <a:spcPts val="350"/>
                        </a:spcAft>
                        <a:tabLst>
                          <a:tab pos="2743200" algn="l"/>
                          <a:tab pos="3931920" algn="l"/>
                          <a:tab pos="5120640" algn="l"/>
                          <a:tab pos="6537960" algn="l"/>
                        </a:tabLst>
                      </a:pPr>
                      <a:r>
                        <a:rPr lang="en-US" sz="10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France - FR 424 359 235 179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</a:tr>
              <a:tr h="266140">
                <a:tc gridSpan="5">
                  <a:txBody>
                    <a:bodyPr/>
                    <a:lstStyle/>
                    <a:p>
                      <a:pPr marL="91440" marR="0" indent="0" algn="l">
                        <a:lnSpc>
                          <a:spcPts val="1700"/>
                        </a:lnSpc>
                        <a:spcBef>
                          <a:spcPts val="285"/>
                        </a:spcBef>
                        <a:spcAft>
                          <a:spcPts val="380"/>
                        </a:spcAft>
                        <a:tabLst>
                          <a:tab pos="2743200" algn="l"/>
                          <a:tab pos="3931920" algn="l"/>
                          <a:tab pos="5120640" algn="l"/>
                          <a:tab pos="6537960" algn="l"/>
                        </a:tabLst>
                      </a:pPr>
                      <a:r>
                        <a:rPr lang="en-US" sz="10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Ireland – IE 479 417 348 255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</a:tr>
              <a:tr h="273984">
                <a:tc>
                  <a:txBody>
                    <a:bodyPr/>
                    <a:lstStyle/>
                    <a:p>
                      <a:pPr marL="106680" marR="0" indent="0" algn="l">
                        <a:lnSpc>
                          <a:spcPts val="1700"/>
                        </a:lnSpc>
                        <a:spcBef>
                          <a:spcPts val="280"/>
                        </a:spcBef>
                        <a:spcAft>
                          <a:spcPts val="390"/>
                        </a:spcAft>
                      </a:pPr>
                      <a:r>
                        <a:rPr lang="en-US" sz="10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Italia - IT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2730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400"/>
                        </a:lnSpc>
                        <a:spcBef>
                          <a:spcPts val="565"/>
                        </a:spcBef>
                        <a:spcAft>
                          <a:spcPts val="370"/>
                        </a:spcAft>
                      </a:pPr>
                      <a:r>
                        <a:rPr lang="en-US" sz="1000" b="1" spc="0" smtClean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5ć8 </a:t>
                      </a:r>
                      <a:endParaRPr lang="en-US" sz="1000" b="1" spc="0">
                        <a:solidFill>
                          <a:srgbClr val="003299"/>
                        </a:solidFill>
                        <a:latin typeface="Tahoma" panose="02020603050405020304" pitchFamily="2"/>
                      </a:endParaRP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2730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400"/>
                        </a:lnSpc>
                        <a:spcBef>
                          <a:spcPts val="565"/>
                        </a:spcBef>
                        <a:spcAft>
                          <a:spcPts val="370"/>
                        </a:spcAft>
                      </a:pPr>
                      <a:r>
                        <a:rPr lang="en-US" sz="10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332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2730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400"/>
                        </a:lnSpc>
                        <a:spcBef>
                          <a:spcPts val="565"/>
                        </a:spcBef>
                        <a:spcAft>
                          <a:spcPts val="370"/>
                        </a:spcAft>
                      </a:pPr>
                      <a:r>
                        <a:rPr lang="en-US" sz="10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225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2730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400"/>
                        </a:lnSpc>
                        <a:spcBef>
                          <a:spcPts val="565"/>
                        </a:spcBef>
                        <a:spcAft>
                          <a:spcPts val="370"/>
                        </a:spcAft>
                      </a:pPr>
                      <a:r>
                        <a:rPr lang="en-US" sz="10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187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2730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6" name="Text Placeholder 65"/>
          <p:cNvSpPr>
            <a:spLocks noGrp="1"/>
          </p:cNvSpPr>
          <p:nvPr>
            <p:ph type="body" idx="10"/>
          </p:nvPr>
        </p:nvSpPr>
        <p:spPr>
          <a:xfrm>
            <a:off x="5295340" y="6012517"/>
            <a:ext cx="1422587" cy="46448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indent="0">
              <a:lnSpc>
                <a:spcPts val="794"/>
              </a:lnSpc>
              <a:spcAft>
                <a:spcPts val="2771"/>
              </a:spcAft>
            </a:pPr>
            <a:r>
              <a:rPr lang="en-US" sz="662" b="1" u="sng" spc="-31">
                <a:solidFill>
                  <a:srgbClr val="0000FF"/>
                </a:solidFill>
                <a:latin typeface="Tahoma" panose="02020603050405020304" pitchFamily="2"/>
              </a:rPr>
              <a:t>http://eacea.ec.europa.eu/tempus</a:t>
            </a:r>
            <a:r>
              <a:rPr lang="en-US" sz="100" b="1" spc="-31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65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Placeholder 68"/>
          <p:cNvSpPr>
            <a:spLocks noGrp="1"/>
          </p:cNvSpPr>
          <p:nvPr>
            <p:ph type="body" idx="10"/>
          </p:nvPr>
        </p:nvSpPr>
        <p:spPr>
          <a:xfrm>
            <a:off x="691403" y="4313704"/>
            <a:ext cx="1790700" cy="839321"/>
          </a:xfrm>
          <a:prstGeom prst="rect">
            <a:avLst/>
          </a:prstGeom>
          <a:solidFill>
            <a:srgbClr val="FFFFFF"/>
          </a:solidFill>
          <a:ln w="15240" cmpd="sng">
            <a:solidFill>
              <a:srgbClr val="0032CC"/>
            </a:solidFill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7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1634" y="4741209"/>
            <a:ext cx="8084484" cy="1729628"/>
          </a:xfrm>
          <a:prstGeom prst="rect">
            <a:avLst/>
          </a:prstGeom>
        </p:spPr>
      </p:pic>
      <p:pic>
        <p:nvPicPr>
          <p:cNvPr id="73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108387" y="1199590"/>
            <a:ext cx="6500532" cy="4284009"/>
          </a:xfrm>
          <a:prstGeom prst="rect">
            <a:avLst/>
          </a:prstGeom>
        </p:spPr>
      </p:pic>
      <p:pic>
        <p:nvPicPr>
          <p:cNvPr id="75" name="Imag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21634" y="3869952"/>
            <a:ext cx="174812" cy="842122"/>
          </a:xfrm>
          <a:prstGeom prst="rect">
            <a:avLst/>
          </a:prstGeom>
        </p:spPr>
      </p:pic>
      <p:pic>
        <p:nvPicPr>
          <p:cNvPr id="79" name="Image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7524750" y="416859"/>
            <a:ext cx="1075765" cy="513790"/>
          </a:xfrm>
          <a:prstGeom prst="rect">
            <a:avLst/>
          </a:prstGeom>
        </p:spPr>
      </p:pic>
      <p:graphicFrame>
        <p:nvGraphicFramePr>
          <p:cNvPr id="78" name="table 78"/>
          <p:cNvGraphicFramePr>
            <a:graphicFrameLocks noGrp="1"/>
          </p:cNvGraphicFramePr>
          <p:nvPr/>
        </p:nvGraphicFramePr>
        <p:xfrm>
          <a:off x="676835" y="403412"/>
          <a:ext cx="8110257" cy="846604"/>
        </p:xfrm>
        <a:graphic>
          <a:graphicData uri="http://schemas.openxmlformats.org/drawingml/2006/table">
            <a:tbl>
              <a:tblPr/>
              <a:tblGrid>
                <a:gridCol w="183776"/>
                <a:gridCol w="6838950"/>
                <a:gridCol w="1087531"/>
              </a:tblGrid>
              <a:tr h="220196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8890" cmpd="dbl">
                      <a:solidFill>
                        <a:srgbClr val="EB55A5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542290" indent="0" algn="r">
                        <a:lnSpc>
                          <a:spcPts val="3300"/>
                        </a:lnSpc>
                        <a:spcBef>
                          <a:spcPts val="525"/>
                        </a:spcBef>
                        <a:spcAft>
                          <a:spcPts val="385"/>
                        </a:spcAft>
                      </a:pPr>
                      <a:r>
                        <a:rPr lang="en-US" sz="2300" b="1" spc="0">
                          <a:solidFill>
                            <a:srgbClr val="9E001E"/>
                          </a:solidFill>
                          <a:latin typeface="Tahoma" panose="02020603050405020304" pitchFamily="2"/>
                        </a:rPr>
                        <a:t>II. Travel costs and costs of stay - Staff </a:t>
                      </a:r>
                    </a:p>
                  </a:txBody>
                  <a:tcPr marL="0" marR="0" marT="0" marB="0" anchor="ctr">
                    <a:lnL w="8890" cmpd="dbl">
                      <a:solidFill>
                        <a:srgbClr val="EB55A5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86285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230841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8890" cmpd="dbl">
                      <a:solidFill>
                        <a:srgbClr val="CDDBEC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8890" cmpd="dbl">
                      <a:solidFill>
                        <a:srgbClr val="CDDBEC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222997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18415" cmpd="dbl">
                      <a:solidFill>
                        <a:srgbClr val="D3E5F5"/>
                      </a:solidFill>
                      <a:prstDash val="solid"/>
                    </a:lnL>
                    <a:lnR w="6350" cmpd="dbl">
                      <a:solidFill>
                        <a:srgbClr val="0079B2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6350" cmpd="dbl">
                      <a:solidFill>
                        <a:srgbClr val="0079B2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86285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18415" cmpd="dbl">
                      <a:solidFill>
                        <a:srgbClr val="D3E5F5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0" name="Text Placeholder 79"/>
          <p:cNvSpPr>
            <a:spLocks noGrp="1"/>
          </p:cNvSpPr>
          <p:nvPr>
            <p:ph type="body" idx="10"/>
          </p:nvPr>
        </p:nvSpPr>
        <p:spPr>
          <a:xfrm>
            <a:off x="691403" y="1516716"/>
            <a:ext cx="1411941" cy="583826"/>
          </a:xfrm>
          <a:prstGeom prst="rect">
            <a:avLst/>
          </a:prstGeom>
          <a:noFill/>
          <a:ln w="15240" cmpd="sng">
            <a:solidFill>
              <a:srgbClr val="0032CC"/>
            </a:solidFill>
            <a:prstDash val="solid"/>
          </a:ln>
        </p:spPr>
        <p:txBody>
          <a:bodyPr vert="horz" lIns="0" tIns="109818" rIns="0" bIns="0" anchor="t"/>
          <a:lstStyle/>
          <a:p>
            <a:pPr marL="121030" indent="0">
              <a:lnSpc>
                <a:spcPts val="2735"/>
              </a:lnSpc>
              <a:spcAft>
                <a:spcPts val="781"/>
              </a:spcAft>
            </a:pPr>
            <a:r>
              <a:rPr lang="en-US" sz="2250" b="1" spc="-4">
                <a:solidFill>
                  <a:srgbClr val="00999A"/>
                </a:solidFill>
                <a:latin typeface="Tahoma" panose="02020603050405020304" pitchFamily="2"/>
              </a:rPr>
              <a:t>Purpose </a:t>
            </a:r>
          </a:p>
        </p:txBody>
      </p:sp>
      <p:sp>
        <p:nvSpPr>
          <p:cNvPr id="81" name="Text Placeholder 80"/>
          <p:cNvSpPr>
            <a:spLocks noGrp="1"/>
          </p:cNvSpPr>
          <p:nvPr>
            <p:ph type="body" idx="10"/>
          </p:nvPr>
        </p:nvSpPr>
        <p:spPr>
          <a:xfrm>
            <a:off x="3143810" y="1465730"/>
            <a:ext cx="5468471" cy="7233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80687" indent="0" algn="just">
              <a:lnSpc>
                <a:spcPts val="1412"/>
              </a:lnSpc>
            </a:pPr>
            <a:r>
              <a:rPr lang="en-US" sz="1147" b="1">
                <a:solidFill>
                  <a:srgbClr val="003299"/>
                </a:solidFill>
                <a:latin typeface="Tahoma" panose="02020603050405020304" pitchFamily="2"/>
              </a:rPr>
              <a:t>To cover the costs of travel and subsistence allowances of staff and subcontractors for motilities linked to: teaching/training assignments, retraining, update of courses, practical placements, short visits for coordination and planning, language training, dissemination visits. </a:t>
            </a:r>
          </a:p>
        </p:txBody>
      </p:sp>
      <p:sp>
        <p:nvSpPr>
          <p:cNvPr id="82" name="Text Placeholder 81"/>
          <p:cNvSpPr>
            <a:spLocks noGrp="1"/>
          </p:cNvSpPr>
          <p:nvPr>
            <p:ph type="body" idx="10"/>
          </p:nvPr>
        </p:nvSpPr>
        <p:spPr>
          <a:xfrm>
            <a:off x="691403" y="2786343"/>
            <a:ext cx="1790700" cy="838760"/>
          </a:xfrm>
          <a:prstGeom prst="rect">
            <a:avLst/>
          </a:prstGeom>
          <a:noFill/>
          <a:ln w="15240" cmpd="sng">
            <a:solidFill>
              <a:srgbClr val="0032CC"/>
            </a:solidFill>
            <a:prstDash val="solid"/>
          </a:ln>
        </p:spPr>
        <p:txBody>
          <a:bodyPr vert="horz" lIns="0" tIns="61072" rIns="0" bIns="0" anchor="t"/>
          <a:lstStyle/>
          <a:p>
            <a:pPr marL="0" indent="0">
              <a:lnSpc>
                <a:spcPts val="2735"/>
              </a:lnSpc>
            </a:pPr>
            <a:r>
              <a:rPr lang="en-US" sz="2250" b="1" spc="4">
                <a:solidFill>
                  <a:srgbClr val="00999A"/>
                </a:solidFill>
                <a:latin typeface="Tahoma" panose="02020603050405020304" pitchFamily="2"/>
              </a:rPr>
              <a:t>Contractual </a:t>
            </a:r>
          </a:p>
          <a:p>
            <a:pPr marL="524463" indent="0">
              <a:lnSpc>
                <a:spcPts val="2735"/>
              </a:lnSpc>
              <a:spcBef>
                <a:spcPts val="57"/>
              </a:spcBef>
              <a:spcAft>
                <a:spcPts val="419"/>
              </a:spcAft>
            </a:pPr>
            <a:r>
              <a:rPr lang="en-US" sz="2250" b="1" spc="-4">
                <a:solidFill>
                  <a:srgbClr val="00999A"/>
                </a:solidFill>
                <a:latin typeface="Tahoma" panose="02020603050405020304" pitchFamily="2"/>
              </a:rPr>
              <a:t>rules </a:t>
            </a:r>
          </a:p>
        </p:txBody>
      </p:sp>
      <p:sp>
        <p:nvSpPr>
          <p:cNvPr id="83" name="Text Placeholder 82"/>
          <p:cNvSpPr>
            <a:spLocks noGrp="1"/>
          </p:cNvSpPr>
          <p:nvPr>
            <p:ph type="body" idx="10"/>
          </p:nvPr>
        </p:nvSpPr>
        <p:spPr>
          <a:xfrm>
            <a:off x="3133165" y="2708462"/>
            <a:ext cx="5479116" cy="10673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indent="0">
              <a:lnSpc>
                <a:spcPts val="1235"/>
              </a:lnSpc>
            </a:pPr>
            <a:r>
              <a:rPr lang="en-US" sz="1147" b="1" spc="40">
                <a:solidFill>
                  <a:srgbClr val="003299"/>
                </a:solidFill>
                <a:latin typeface="Tahoma" panose="02020603050405020304" pitchFamily="2"/>
              </a:rPr>
              <a:t>The budget for Travel Costs and Costs of Stay should: </a:t>
            </a:r>
          </a:p>
          <a:p>
            <a:pPr marL="242060" marR="80687" indent="201717" algn="just">
              <a:lnSpc>
                <a:spcPts val="1500"/>
              </a:lnSpc>
              <a:spcBef>
                <a:spcPts val="0"/>
              </a:spcBef>
              <a:buFont typeface="գingdings"/>
              <a:buChar char="·"/>
            </a:pPr>
            <a:r>
              <a:rPr lang="en-US" sz="1147" b="1" spc="-35">
                <a:solidFill>
                  <a:srgbClr val="003299"/>
                </a:solidFill>
                <a:latin typeface="Tahoma" panose="02020603050405020304" pitchFamily="2"/>
              </a:rPr>
              <a:t>cover only </a:t>
            </a:r>
            <a:r>
              <a:rPr lang="en-US" sz="1147" b="1" u="sng" spc="-35">
                <a:solidFill>
                  <a:srgbClr val="003299"/>
                </a:solidFill>
                <a:latin typeface="Tahoma" panose="02020603050405020304" pitchFamily="2"/>
              </a:rPr>
              <a:t>actual travel costs</a:t>
            </a:r>
            <a:r>
              <a:rPr lang="en-US" sz="1147" b="1" spc="-35">
                <a:solidFill>
                  <a:srgbClr val="003299"/>
                </a:solidFill>
                <a:latin typeface="Tahoma" panose="02020603050405020304" pitchFamily="2"/>
              </a:rPr>
              <a:t> (including visa fee and related obligatory insurance, travel insurance and cancellation costs if justified) </a:t>
            </a:r>
          </a:p>
          <a:p>
            <a:pPr marL="242060" marR="80687" indent="201717" algn="just">
              <a:lnSpc>
                <a:spcPts val="1500"/>
              </a:lnSpc>
              <a:spcBef>
                <a:spcPts val="0"/>
              </a:spcBef>
              <a:buFont typeface="գingdings"/>
              <a:buChar char="·"/>
            </a:pPr>
            <a:r>
              <a:rPr lang="en-US" sz="1147" b="1">
                <a:solidFill>
                  <a:srgbClr val="003299"/>
                </a:solidFill>
                <a:latin typeface="Tahoma" panose="02020603050405020304" pitchFamily="2"/>
              </a:rPr>
              <a:t>cover the </a:t>
            </a:r>
            <a:r>
              <a:rPr lang="en-US" sz="1147" b="1" u="sng">
                <a:solidFill>
                  <a:srgbClr val="003299"/>
                </a:solidFill>
                <a:latin typeface="Tahoma" panose="02020603050405020304" pitchFamily="2"/>
              </a:rPr>
              <a:t>daily allowance:</a:t>
            </a:r>
            <a:r>
              <a:rPr lang="en-US" sz="1147" b="1">
                <a:solidFill>
                  <a:srgbClr val="003299"/>
                </a:solidFill>
                <a:latin typeface="Tahoma" panose="02020603050405020304" pitchFamily="2"/>
              </a:rPr>
              <a:t> the ceilings per person indicated at point 4.4.3 of the Guidelines must be respected </a:t>
            </a:r>
          </a:p>
          <a:p>
            <a:pPr marL="0" indent="0">
              <a:lnSpc>
                <a:spcPts val="1235"/>
              </a:lnSpc>
              <a:spcBef>
                <a:spcPts val="0"/>
              </a:spcBef>
            </a:pPr>
            <a:r>
              <a:rPr lang="en-US" sz="1279" b="1" i="1" spc="-88">
                <a:solidFill>
                  <a:srgbClr val="003299"/>
                </a:solidFill>
                <a:latin typeface="Verdana" panose="02020603050405020304" pitchFamily="2"/>
              </a:rPr>
              <a:t>Travel for research activities is not allowed </a:t>
            </a:r>
          </a:p>
        </p:txBody>
      </p:sp>
      <p:sp>
        <p:nvSpPr>
          <p:cNvPr id="84" name="Text Placeholder 83"/>
          <p:cNvSpPr>
            <a:spLocks noGrp="1"/>
          </p:cNvSpPr>
          <p:nvPr>
            <p:ph type="body" idx="10"/>
          </p:nvPr>
        </p:nvSpPr>
        <p:spPr>
          <a:xfrm>
            <a:off x="782731" y="4448175"/>
            <a:ext cx="1610846" cy="581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indent="0">
              <a:lnSpc>
                <a:spcPts val="2206"/>
              </a:lnSpc>
            </a:pPr>
            <a:r>
              <a:rPr lang="en-US" sz="2250" b="1" spc="-35">
                <a:solidFill>
                  <a:srgbClr val="00999A"/>
                </a:solidFill>
                <a:latin typeface="Tahoma" panose="02020603050405020304" pitchFamily="2"/>
              </a:rPr>
              <a:t>Supporting </a:t>
            </a:r>
          </a:p>
          <a:p>
            <a:pPr marL="0" indent="0">
              <a:lnSpc>
                <a:spcPts val="2294"/>
              </a:lnSpc>
              <a:spcBef>
                <a:spcPts val="40"/>
              </a:spcBef>
            </a:pPr>
            <a:r>
              <a:rPr lang="en-US" sz="2250" b="1" spc="-26">
                <a:solidFill>
                  <a:srgbClr val="00999A"/>
                </a:solidFill>
                <a:latin typeface="Tahoma" panose="02020603050405020304" pitchFamily="2"/>
              </a:rPr>
              <a:t>documents </a:t>
            </a:r>
          </a:p>
        </p:txBody>
      </p:sp>
      <p:sp>
        <p:nvSpPr>
          <p:cNvPr id="85" name="Text Placeholder 84"/>
          <p:cNvSpPr>
            <a:spLocks noGrp="1"/>
          </p:cNvSpPr>
          <p:nvPr>
            <p:ph type="body" idx="10"/>
          </p:nvPr>
        </p:nvSpPr>
        <p:spPr>
          <a:xfrm>
            <a:off x="3152215" y="4179234"/>
            <a:ext cx="5460066" cy="7233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indent="0">
              <a:lnSpc>
                <a:spcPts val="1235"/>
              </a:lnSpc>
            </a:pPr>
            <a:r>
              <a:rPr lang="en-US" sz="1147" b="1" spc="40">
                <a:solidFill>
                  <a:srgbClr val="003299"/>
                </a:solidFill>
                <a:latin typeface="Tahoma" panose="02020603050405020304" pitchFamily="2"/>
              </a:rPr>
              <a:t>The beneficiary shall retain with the project accounts: </a:t>
            </a:r>
          </a:p>
          <a:p>
            <a:pPr marL="242060" marR="80687" indent="242060">
              <a:lnSpc>
                <a:spcPts val="1500"/>
              </a:lnSpc>
              <a:spcBef>
                <a:spcPts val="0"/>
              </a:spcBef>
              <a:buFont typeface="գingdings"/>
              <a:buChar char="·"/>
            </a:pPr>
            <a:r>
              <a:rPr lang="en-US" sz="1147" b="1">
                <a:solidFill>
                  <a:srgbClr val="003299"/>
                </a:solidFill>
                <a:latin typeface="Tahoma" panose="02020603050405020304" pitchFamily="2"/>
              </a:rPr>
              <a:t>a SIGNED &amp; filled-in Individual Mobility Report for each mobility using the standard form (Guidelines, Annex 2) </a:t>
            </a:r>
          </a:p>
          <a:p>
            <a:pPr marL="242060" indent="242060">
              <a:lnSpc>
                <a:spcPts val="1412"/>
              </a:lnSpc>
              <a:spcBef>
                <a:spcPts val="22"/>
              </a:spcBef>
              <a:buFont typeface="գingdings"/>
              <a:buChar char="·"/>
            </a:pPr>
            <a:r>
              <a:rPr lang="en-US" sz="1147" b="1" spc="-31">
                <a:solidFill>
                  <a:srgbClr val="003299"/>
                </a:solidFill>
                <a:latin typeface="Tahoma" panose="02020603050405020304" pitchFamily="2"/>
              </a:rPr>
              <a:t>readable copies of travel tickets, invoices, boarding passes, receipts. </a:t>
            </a:r>
          </a:p>
        </p:txBody>
      </p:sp>
      <p:sp>
        <p:nvSpPr>
          <p:cNvPr id="86" name="Text Placeholder 85"/>
          <p:cNvSpPr>
            <a:spLocks noGrp="1"/>
          </p:cNvSpPr>
          <p:nvPr>
            <p:ph type="body" idx="10"/>
          </p:nvPr>
        </p:nvSpPr>
        <p:spPr>
          <a:xfrm>
            <a:off x="521634" y="5039846"/>
            <a:ext cx="8090647" cy="15856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100858" indent="0" algn="r">
              <a:lnSpc>
                <a:spcPts val="1235"/>
              </a:lnSpc>
            </a:pPr>
            <a:r>
              <a:rPr lang="en-US" sz="1147" b="1" spc="44">
                <a:solidFill>
                  <a:srgbClr val="9E001E"/>
                </a:solidFill>
                <a:latin typeface="Tahoma" panose="02020603050405020304" pitchFamily="2"/>
              </a:rPr>
              <a:t>The beneficiary is not requested to send any supporting documents </a:t>
            </a:r>
          </a:p>
        </p:txBody>
      </p:sp>
      <p:sp>
        <p:nvSpPr>
          <p:cNvPr id="87" name="Text Placeholder 86"/>
          <p:cNvSpPr>
            <a:spLocks noGrp="1"/>
          </p:cNvSpPr>
          <p:nvPr>
            <p:ph type="body" idx="10"/>
          </p:nvPr>
        </p:nvSpPr>
        <p:spPr>
          <a:xfrm>
            <a:off x="521634" y="5228105"/>
            <a:ext cx="8090647" cy="15632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622316" indent="0">
              <a:lnSpc>
                <a:spcPts val="1235"/>
              </a:lnSpc>
            </a:pPr>
            <a:r>
              <a:rPr lang="en-US" sz="1147" b="1" spc="40">
                <a:solidFill>
                  <a:srgbClr val="9E001E"/>
                </a:solidFill>
                <a:latin typeface="Tahoma" panose="02020603050405020304" pitchFamily="2"/>
              </a:rPr>
              <a:t>with the Final report. </a:t>
            </a:r>
          </a:p>
        </p:txBody>
      </p:sp>
      <p:sp>
        <p:nvSpPr>
          <p:cNvPr id="88" name="Text Placeholder 87"/>
          <p:cNvSpPr>
            <a:spLocks noGrp="1"/>
          </p:cNvSpPr>
          <p:nvPr>
            <p:ph type="body" idx="10"/>
          </p:nvPr>
        </p:nvSpPr>
        <p:spPr>
          <a:xfrm>
            <a:off x="521634" y="6029886"/>
            <a:ext cx="8090647" cy="9132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760513" indent="0">
              <a:lnSpc>
                <a:spcPts val="706"/>
              </a:lnSpc>
            </a:pPr>
            <a:r>
              <a:rPr lang="en-US" sz="794" b="1" u="sng">
                <a:solidFill>
                  <a:srgbClr val="0000FF"/>
                </a:solidFill>
                <a:latin typeface="Times New Roman" panose="02020603050405020304" pitchFamily="1"/>
              </a:rPr>
              <a:t>http://eacea.ec.europa.eu/tempus</a:t>
            </a:r>
            <a:r>
              <a:rPr lang="en-US" sz="100" b="1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691403" y="1113304"/>
            <a:ext cx="0" cy="224118"/>
          </a:xfrm>
          <a:prstGeom prst="line">
            <a:avLst/>
          </a:prstGeom>
          <a:ln w="8890" cmpd="dbl">
            <a:solidFill>
              <a:srgbClr val="FBF4D6"/>
            </a:solidFill>
          </a:ln>
        </p:spPr>
      </p:cxnSp>
      <p:cxnSp>
        <p:nvCxnSpPr>
          <p:cNvPr id="90" name="Straight Connector 89"/>
          <p:cNvCxnSpPr/>
          <p:nvPr/>
        </p:nvCxnSpPr>
        <p:spPr>
          <a:xfrm>
            <a:off x="691403" y="2266951"/>
            <a:ext cx="0" cy="226919"/>
          </a:xfrm>
          <a:prstGeom prst="line">
            <a:avLst/>
          </a:prstGeom>
          <a:ln w="6350" cmpd="dbl">
            <a:solidFill>
              <a:srgbClr val="D3E5F5"/>
            </a:solidFill>
          </a:ln>
        </p:spPr>
      </p:cxnSp>
      <p:cxnSp>
        <p:nvCxnSpPr>
          <p:cNvPr id="91" name="Straight Connector 90"/>
          <p:cNvCxnSpPr/>
          <p:nvPr/>
        </p:nvCxnSpPr>
        <p:spPr>
          <a:xfrm>
            <a:off x="540684" y="3665444"/>
            <a:ext cx="0" cy="205068"/>
          </a:xfrm>
          <a:prstGeom prst="line">
            <a:avLst/>
          </a:prstGeom>
          <a:ln w="3175" cmpd="sng">
            <a:solidFill>
              <a:srgbClr val="FAECC6"/>
            </a:solidFill>
          </a:ln>
        </p:spPr>
      </p:cxnSp>
      <p:cxnSp>
        <p:nvCxnSpPr>
          <p:cNvPr id="92" name="Straight Connector 91"/>
          <p:cNvCxnSpPr/>
          <p:nvPr/>
        </p:nvCxnSpPr>
        <p:spPr>
          <a:xfrm>
            <a:off x="691403" y="3665444"/>
            <a:ext cx="0" cy="205068"/>
          </a:xfrm>
          <a:prstGeom prst="line">
            <a:avLst/>
          </a:prstGeom>
          <a:ln w="6350" cmpd="dbl">
            <a:solidFill>
              <a:srgbClr val="FBF4D6"/>
            </a:solidFill>
          </a:ln>
        </p:spPr>
      </p:cxnSp>
    </p:spTree>
    <p:extLst>
      <p:ext uri="{BB962C8B-B14F-4D97-AF65-F5344CB8AC3E}">
        <p14:creationId xmlns:p14="http://schemas.microsoft.com/office/powerpoint/2010/main" val="20547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1634" y="4816849"/>
            <a:ext cx="8084484" cy="1653988"/>
          </a:xfrm>
          <a:prstGeom prst="rect">
            <a:avLst/>
          </a:prstGeom>
        </p:spPr>
      </p:pic>
      <p:sp>
        <p:nvSpPr>
          <p:cNvPr id="97" name="Text Placeholder 96"/>
          <p:cNvSpPr>
            <a:spLocks noGrp="1"/>
          </p:cNvSpPr>
          <p:nvPr>
            <p:ph type="body" idx="10"/>
          </p:nvPr>
        </p:nvSpPr>
        <p:spPr>
          <a:xfrm>
            <a:off x="606238" y="425823"/>
            <a:ext cx="8090647" cy="166407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646" rIns="0" bIns="0" anchor="t">
            <a:normAutofit fontScale="95000"/>
          </a:bodyPr>
          <a:lstStyle/>
          <a:p>
            <a:pPr marL="242060" indent="0">
              <a:lnSpc>
                <a:spcPts val="2559"/>
              </a:lnSpc>
            </a:pPr>
            <a:r>
              <a:rPr lang="en-US" sz="2074" b="1" spc="-49">
                <a:solidFill>
                  <a:srgbClr val="9A001C"/>
                </a:solidFill>
                <a:latin typeface="Verdana" panose="02020603050405020304" pitchFamily="2"/>
              </a:rPr>
              <a:t>II. Staff = activities and mobility directions </a:t>
            </a:r>
          </a:p>
          <a:p>
            <a:pPr marL="242060" indent="0">
              <a:lnSpc>
                <a:spcPts val="1765"/>
              </a:lnSpc>
              <a:spcBef>
                <a:spcPts val="115"/>
              </a:spcBef>
            </a:pPr>
            <a:r>
              <a:rPr lang="en-US" sz="1412" b="1" spc="-97">
                <a:solidFill>
                  <a:srgbClr val="9A001C"/>
                </a:solidFill>
                <a:latin typeface="Verdana" panose="02020603050405020304" pitchFamily="2"/>
              </a:rPr>
              <a:t>Point 4.4.1 Guidelines </a:t>
            </a:r>
          </a:p>
          <a:p>
            <a:pPr marL="0" indent="0" algn="ctr">
              <a:lnSpc>
                <a:spcPts val="1853"/>
              </a:lnSpc>
              <a:spcBef>
                <a:spcPts val="1010"/>
              </a:spcBef>
            </a:pPr>
            <a:r>
              <a:rPr lang="en-US" sz="1412" b="1">
                <a:solidFill>
                  <a:srgbClr val="FF0000"/>
                </a:solidFill>
                <a:latin typeface="Verdana" panose="02020603050405020304" pitchFamily="2"/>
              </a:rPr>
              <a:t>* General principle: mobilities between the participating project </a:t>
            </a:r>
          </a:p>
          <a:p>
            <a:pPr marL="0" indent="0" algn="ctr">
              <a:lnSpc>
                <a:spcPts val="1853"/>
              </a:lnSpc>
              <a:spcBef>
                <a:spcPts val="57"/>
              </a:spcBef>
            </a:pPr>
            <a:r>
              <a:rPr lang="en-US" sz="1412" b="1" spc="-4">
                <a:solidFill>
                  <a:srgbClr val="FF0000"/>
                </a:solidFill>
                <a:latin typeface="Verdana" panose="02020603050405020304" pitchFamily="2"/>
              </a:rPr>
              <a:t>Beneficiaries </a:t>
            </a:r>
          </a:p>
          <a:p>
            <a:pPr marL="1210300" indent="0">
              <a:lnSpc>
                <a:spcPts val="2559"/>
              </a:lnSpc>
              <a:spcBef>
                <a:spcPts val="706"/>
              </a:spcBef>
              <a:spcAft>
                <a:spcPts val="591"/>
              </a:spcAft>
              <a:tabLst>
                <a:tab pos="5284976" algn="l"/>
              </a:tabLst>
            </a:pPr>
            <a:r>
              <a:rPr lang="en-US" sz="2074" b="1" spc="-26">
                <a:solidFill>
                  <a:srgbClr val="003299"/>
                </a:solidFill>
                <a:latin typeface="Verdana" panose="02020603050405020304" pitchFamily="2"/>
              </a:rPr>
              <a:t>Activity Direction </a:t>
            </a:r>
          </a:p>
        </p:txBody>
      </p:sp>
      <p:graphicFrame>
        <p:nvGraphicFramePr>
          <p:cNvPr id="100" name="table 100"/>
          <p:cNvGraphicFramePr>
            <a:graphicFrameLocks noGrp="1"/>
          </p:cNvGraphicFramePr>
          <p:nvPr/>
        </p:nvGraphicFramePr>
        <p:xfrm>
          <a:off x="946897" y="2089897"/>
          <a:ext cx="7487210" cy="3071531"/>
        </p:xfrm>
        <a:graphic>
          <a:graphicData uri="http://schemas.openxmlformats.org/drawingml/2006/table">
            <a:tbl>
              <a:tblPr/>
              <a:tblGrid>
                <a:gridCol w="3509682"/>
                <a:gridCol w="3977528"/>
              </a:tblGrid>
              <a:tr h="118222">
                <a:tc rowSpan="3">
                  <a:txBody>
                    <a:bodyPr/>
                    <a:lstStyle/>
                    <a:p>
                      <a:pPr marL="100330" marR="0" indent="0" algn="l">
                        <a:lnSpc>
                          <a:spcPts val="1900"/>
                        </a:lnSpc>
                        <a:spcBef>
                          <a:spcPts val="980"/>
                        </a:spcBef>
                        <a:spcAft>
                          <a:spcPts val="760"/>
                        </a:spcAft>
                      </a:pPr>
                      <a:r>
                        <a:rPr lang="en-US" sz="14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Assignments for teachers/trainers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317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534"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23360" marR="0" indent="0" algn="l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0">
                          <a:solidFill>
                            <a:srgbClr val="FF0000"/>
                          </a:solidFill>
                          <a:latin typeface="Verdana" panose="02020603050405020304" pitchFamily="2"/>
                        </a:rPr>
                        <a:t>*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3175" cmpd="sng">
                      <a:solidFill>
                        <a:srgbClr val="000000"/>
                      </a:solidFill>
                      <a:prstDash val="solid"/>
                    </a:lnT>
                    <a:lnB w="317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259"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501015" indent="0" algn="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465"/>
                        </a:spcAft>
                      </a:pPr>
                      <a:r>
                        <a:rPr lang="en-US" sz="14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PC </a:t>
                      </a:r>
                      <a:r>
                        <a:rPr lang="en-US" sz="1400" b="1" spc="0">
                          <a:solidFill>
                            <a:srgbClr val="003299"/>
                          </a:solidFill>
                          <a:latin typeface="Verdana" panose="02020603050405020304" pitchFamily="2"/>
                        </a:rPr>
                        <a:t>4 </a:t>
                      </a:r>
                      <a:r>
                        <a:rPr lang="en-US" sz="14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EU and PC / EU </a:t>
                      </a:r>
                      <a:r>
                        <a:rPr lang="en-US" sz="1400" b="1" spc="0">
                          <a:solidFill>
                            <a:srgbClr val="003299"/>
                          </a:solidFill>
                          <a:latin typeface="Verdana" panose="02020603050405020304" pitchFamily="2"/>
                        </a:rPr>
                        <a:t>4 </a:t>
                      </a:r>
                      <a:r>
                        <a:rPr lang="en-US" sz="14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PC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317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960">
                <a:tc rowSpan="3">
                  <a:txBody>
                    <a:bodyPr/>
                    <a:lstStyle/>
                    <a:p>
                      <a:pPr marL="100330" marR="0" indent="0" algn="l">
                        <a:lnSpc>
                          <a:spcPts val="1900"/>
                        </a:lnSpc>
                        <a:spcBef>
                          <a:spcPts val="930"/>
                        </a:spcBef>
                        <a:spcAft>
                          <a:spcPts val="760"/>
                        </a:spcAft>
                      </a:pPr>
                      <a:r>
                        <a:rPr lang="en-US" sz="14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Re-training and up-dating courses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317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534"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129665" indent="0" algn="r">
                        <a:lnSpc>
                          <a:spcPts val="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0">
                          <a:solidFill>
                            <a:srgbClr val="FF0000"/>
                          </a:solidFill>
                          <a:latin typeface="Verdana" panose="02020603050405020304" pitchFamily="2"/>
                        </a:rPr>
                        <a:t>* </a:t>
                      </a:r>
                    </a:p>
                    <a:p>
                      <a:pPr marL="0" marR="1301115" indent="0" algn="r">
                        <a:lnSpc>
                          <a:spcPts val="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PC </a:t>
                      </a:r>
                      <a:r>
                        <a:rPr lang="en-US" sz="1400" b="1" spc="0">
                          <a:solidFill>
                            <a:srgbClr val="003299"/>
                          </a:solidFill>
                          <a:latin typeface="Verdana" panose="02020603050405020304" pitchFamily="2"/>
                        </a:rPr>
                        <a:t>4 </a:t>
                      </a:r>
                      <a:r>
                        <a:rPr lang="en-US" sz="14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EU and PC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3175" cmpd="sng">
                      <a:solidFill>
                        <a:srgbClr val="000000"/>
                      </a:solidFill>
                      <a:prstDash val="solid"/>
                    </a:lnT>
                    <a:lnB w="317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7918"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317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1669">
                <a:tc rowSpan="3">
                  <a:txBody>
                    <a:bodyPr/>
                    <a:lstStyle/>
                    <a:p>
                      <a:pPr marL="100330" marR="0" indent="0" algn="l">
                        <a:lnSpc>
                          <a:spcPts val="1900"/>
                        </a:lnSpc>
                        <a:spcBef>
                          <a:spcPts val="550"/>
                        </a:spcBef>
                        <a:spcAft>
                          <a:spcPts val="420"/>
                        </a:spcAft>
                      </a:pPr>
                      <a:r>
                        <a:rPr lang="en-US" sz="14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Practical placements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317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1974"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301115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PC </a:t>
                      </a:r>
                      <a:r>
                        <a:rPr lang="en-US" sz="1400" b="1" spc="0">
                          <a:solidFill>
                            <a:srgbClr val="003299"/>
                          </a:solidFill>
                          <a:latin typeface="Verdana" panose="02020603050405020304" pitchFamily="2"/>
                        </a:rPr>
                        <a:t>4 </a:t>
                      </a:r>
                      <a:r>
                        <a:rPr lang="en-US" sz="14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EU and PC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3175" cmpd="sng">
                      <a:solidFill>
                        <a:srgbClr val="000000"/>
                      </a:solidFill>
                      <a:prstDash val="solid"/>
                    </a:lnT>
                    <a:lnB w="317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6285"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317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103">
                <a:tc rowSpan="3">
                  <a:txBody>
                    <a:bodyPr/>
                    <a:lstStyle/>
                    <a:p>
                      <a:pPr marL="91440" marR="0" indent="0" algn="l">
                        <a:lnSpc>
                          <a:spcPts val="1900"/>
                        </a:lnSpc>
                        <a:spcBef>
                          <a:spcPts val="390"/>
                        </a:spcBef>
                        <a:spcAft>
                          <a:spcPts val="300"/>
                        </a:spcAft>
                      </a:pPr>
                      <a:r>
                        <a:rPr lang="en-US" sz="14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Short visits for coordination and management meetings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317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534"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358265" indent="0" algn="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ALL (PC and EU)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3175" cmpd="sng">
                      <a:solidFill>
                        <a:srgbClr val="000000"/>
                      </a:solidFill>
                      <a:prstDash val="solid"/>
                    </a:lnT>
                    <a:lnB w="317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2351"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317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9928">
                <a:tc rowSpan="3">
                  <a:txBody>
                    <a:bodyPr/>
                    <a:lstStyle/>
                    <a:p>
                      <a:pPr marL="100330" marR="0" indent="0" algn="l">
                        <a:lnSpc>
                          <a:spcPts val="1900"/>
                        </a:lnSpc>
                        <a:spcBef>
                          <a:spcPts val="2375"/>
                        </a:spcBef>
                        <a:spcAft>
                          <a:spcPts val="2220"/>
                        </a:spcAft>
                      </a:pPr>
                      <a:r>
                        <a:rPr lang="en-US" sz="14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Language training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4360" marR="0" indent="0" algn="l">
                        <a:lnSpc>
                          <a:spcPts val="1900"/>
                        </a:lnSpc>
                        <a:spcBef>
                          <a:spcPts val="455"/>
                        </a:spcBef>
                        <a:spcAft>
                          <a:spcPts val="540"/>
                        </a:spcAft>
                        <a:tabLst>
                          <a:tab pos="1371600" algn="l"/>
                          <a:tab pos="1874520" algn="l"/>
                          <a:tab pos="2331720" algn="l"/>
                          <a:tab pos="2971800" algn="l"/>
                          <a:tab pos="3383280" algn="l"/>
                          <a:tab pos="4389120" algn="r"/>
                        </a:tabLst>
                      </a:pPr>
                      <a:r>
                        <a:rPr lang="en-US" sz="14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Within the PC itself or outside if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317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534"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4360" marR="0" indent="0" algn="l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combined with another PC </a:t>
                      </a:r>
                      <a:r>
                        <a:rPr lang="en-US" sz="1400" b="1" spc="0">
                          <a:solidFill>
                            <a:srgbClr val="003299"/>
                          </a:solidFill>
                          <a:latin typeface="Verdana" panose="02020603050405020304" pitchFamily="2"/>
                        </a:rPr>
                        <a:t>4 </a:t>
                      </a:r>
                      <a:r>
                        <a:rPr lang="en-US" sz="14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EU and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3175" cmpd="sng">
                      <a:solidFill>
                        <a:srgbClr val="000000"/>
                      </a:solidFill>
                      <a:prstDash val="solid"/>
                    </a:lnT>
                    <a:lnB w="317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3679"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4360" marR="0" indent="0" algn="l">
                        <a:lnSpc>
                          <a:spcPts val="1900"/>
                        </a:lnSpc>
                        <a:spcBef>
                          <a:spcPts val="525"/>
                        </a:spcBef>
                        <a:spcAft>
                          <a:spcPts val="300"/>
                        </a:spcAft>
                      </a:pPr>
                      <a:r>
                        <a:rPr lang="en-US" sz="14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PC mobility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317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1401">
                <a:tc rowSpan="3">
                  <a:txBody>
                    <a:bodyPr/>
                    <a:lstStyle/>
                    <a:p>
                      <a:pPr marL="100330" marR="0" indent="0" algn="l">
                        <a:lnSpc>
                          <a:spcPts val="1900"/>
                        </a:lnSpc>
                        <a:spcBef>
                          <a:spcPts val="1990"/>
                        </a:spcBef>
                        <a:spcAft>
                          <a:spcPts val="1885"/>
                        </a:spcAft>
                      </a:pPr>
                      <a:r>
                        <a:rPr lang="en-US" sz="14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Visit for dissemination purposes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4360" marR="0" indent="0" algn="l">
                        <a:lnSpc>
                          <a:spcPts val="12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Mobility is allowed to other institutions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317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9172"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Verdan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3175" cmpd="sng">
                      <a:solidFill>
                        <a:srgbClr val="000000"/>
                      </a:solidFill>
                      <a:prstDash val="solid"/>
                    </a:lnT>
                    <a:lnB w="317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2084"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4360" marR="0" indent="0" algn="l">
                        <a:lnSpc>
                          <a:spcPts val="1900"/>
                        </a:lnSpc>
                        <a:spcBef>
                          <a:spcPts val="190"/>
                        </a:spcBef>
                        <a:spcAft>
                          <a:spcPts val="735"/>
                        </a:spcAft>
                      </a:pPr>
                      <a:r>
                        <a:rPr lang="en-US" sz="14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in the participating Partner Countries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317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1" name="Text Placeholder 100"/>
          <p:cNvSpPr>
            <a:spLocks noGrp="1"/>
          </p:cNvSpPr>
          <p:nvPr>
            <p:ph type="body" idx="10"/>
          </p:nvPr>
        </p:nvSpPr>
        <p:spPr>
          <a:xfrm>
            <a:off x="606238" y="5259482"/>
            <a:ext cx="8090647" cy="75135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21" rIns="0" bIns="0" anchor="t"/>
          <a:lstStyle/>
          <a:p>
            <a:pPr marL="0" indent="0" algn="ctr">
              <a:lnSpc>
                <a:spcPts val="1677"/>
              </a:lnSpc>
              <a:spcAft>
                <a:spcPts val="4271"/>
              </a:spcAft>
            </a:pPr>
            <a:r>
              <a:rPr lang="en-US" sz="1412" b="1">
                <a:solidFill>
                  <a:srgbClr val="FF0000"/>
                </a:solidFill>
                <a:latin typeface="Arial" panose="02020603050405020304" pitchFamily="2"/>
              </a:rPr>
              <a:t>Specific EACEA authorisation is needed for any destination different from the above ones. 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idx="10"/>
          </p:nvPr>
        </p:nvSpPr>
        <p:spPr>
          <a:xfrm>
            <a:off x="5295340" y="6010835"/>
            <a:ext cx="1422587" cy="4661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82" rIns="0" bIns="0" anchor="t"/>
          <a:lstStyle/>
          <a:p>
            <a:pPr marL="0" indent="0">
              <a:lnSpc>
                <a:spcPts val="882"/>
              </a:lnSpc>
              <a:spcAft>
                <a:spcPts val="2744"/>
              </a:spcAft>
            </a:pPr>
            <a:r>
              <a:rPr lang="en-US" sz="750" b="1" u="sng" spc="-35">
                <a:solidFill>
                  <a:srgbClr val="0000FF"/>
                </a:solidFill>
                <a:latin typeface="Arial" panose="02020603050405020304" pitchFamily="2"/>
              </a:rPr>
              <a:t>http://eacea.ec.europa.eu/tempus</a:t>
            </a:r>
            <a:r>
              <a:rPr lang="en-US" sz="100" b="1" spc="-35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36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557247" y="403412"/>
            <a:ext cx="968188" cy="486896"/>
          </a:xfrm>
          <a:prstGeom prst="rect">
            <a:avLst/>
          </a:prstGeom>
        </p:spPr>
      </p:pic>
      <p:pic>
        <p:nvPicPr>
          <p:cNvPr id="110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21634" y="1008530"/>
            <a:ext cx="8087285" cy="5462307"/>
          </a:xfrm>
          <a:prstGeom prst="rect">
            <a:avLst/>
          </a:prstGeom>
        </p:spPr>
      </p:pic>
      <p:graphicFrame>
        <p:nvGraphicFramePr>
          <p:cNvPr id="107" name="table 107"/>
          <p:cNvGraphicFramePr>
            <a:graphicFrameLocks noGrp="1"/>
          </p:cNvGraphicFramePr>
          <p:nvPr/>
        </p:nvGraphicFramePr>
        <p:xfrm>
          <a:off x="686921" y="403412"/>
          <a:ext cx="7923679" cy="699246"/>
        </p:xfrm>
        <a:graphic>
          <a:graphicData uri="http://schemas.openxmlformats.org/drawingml/2006/table">
            <a:tbl>
              <a:tblPr/>
              <a:tblGrid>
                <a:gridCol w="6870326"/>
                <a:gridCol w="1053353"/>
              </a:tblGrid>
              <a:tr h="86285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209550">
                <a:tc rowSpan="3">
                  <a:txBody>
                    <a:bodyPr/>
                    <a:lstStyle/>
                    <a:p>
                      <a:pPr marL="0" marR="0" indent="0" algn="ctr">
                        <a:lnSpc>
                          <a:spcPts val="3300"/>
                        </a:lnSpc>
                        <a:spcBef>
                          <a:spcPts val="575"/>
                        </a:spcBef>
                        <a:spcAft>
                          <a:spcPts val="240"/>
                        </a:spcAft>
                      </a:pPr>
                      <a:r>
                        <a:rPr lang="en-US" sz="2300" b="1" spc="0">
                          <a:solidFill>
                            <a:srgbClr val="9E001D"/>
                          </a:solidFill>
                          <a:latin typeface="Tahoma" panose="02020603050405020304" pitchFamily="2"/>
                        </a:rPr>
                        <a:t>II. Travel costs and costs of stay - Students </a:t>
                      </a:r>
                    </a:p>
                  </a:txBody>
                  <a:tcPr marL="0" marR="0" marT="0" marB="0" anchor="ctr">
                    <a:lnL w="8890" cmpd="dbl">
                      <a:solidFill>
                        <a:srgbClr val="EB55A5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86285"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8890" cmpd="dbl">
                      <a:solidFill>
                        <a:srgbClr val="EB55A5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230841"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8890" cmpd="dbl">
                      <a:solidFill>
                        <a:srgbClr val="EB55A5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86285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1" name="Text Placeholder 110"/>
          <p:cNvSpPr>
            <a:spLocks noGrp="1"/>
          </p:cNvSpPr>
          <p:nvPr>
            <p:ph type="body" idx="10"/>
          </p:nvPr>
        </p:nvSpPr>
        <p:spPr>
          <a:xfrm>
            <a:off x="699247" y="2669802"/>
            <a:ext cx="1686485" cy="29415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01" rIns="0" bIns="0" anchor="t"/>
          <a:lstStyle/>
          <a:p>
            <a:r>
              <a:rPr lang="en-US" sz="2250" b="1" spc="-35">
                <a:solidFill>
                  <a:srgbClr val="00999A"/>
                </a:solidFill>
                <a:latin typeface="Tahoma" panose="02020603050405020304" pitchFamily="2"/>
              </a:rPr>
              <a:t>Contractual </a:t>
            </a:r>
          </a:p>
        </p:txBody>
      </p:sp>
      <p:sp>
        <p:nvSpPr>
          <p:cNvPr id="112" name="Text Placeholder 111"/>
          <p:cNvSpPr>
            <a:spLocks noGrp="1"/>
          </p:cNvSpPr>
          <p:nvPr>
            <p:ph type="body" idx="10"/>
          </p:nvPr>
        </p:nvSpPr>
        <p:spPr>
          <a:xfrm>
            <a:off x="1242732" y="2963956"/>
            <a:ext cx="707091" cy="40173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163" rIns="0" bIns="0" anchor="t"/>
          <a:lstStyle/>
          <a:p>
            <a:pPr>
              <a:lnSpc>
                <a:spcPts val="2647"/>
              </a:lnSpc>
            </a:pPr>
            <a:r>
              <a:rPr lang="en-US" sz="2250" b="1" spc="-101">
                <a:solidFill>
                  <a:srgbClr val="00999A"/>
                </a:solidFill>
                <a:latin typeface="Tahoma" panose="02020603050405020304" pitchFamily="2"/>
              </a:rPr>
              <a:t>rules </a:t>
            </a:r>
          </a:p>
        </p:txBody>
      </p:sp>
      <p:sp>
        <p:nvSpPr>
          <p:cNvPr id="113" name="Text Placeholder 112"/>
          <p:cNvSpPr>
            <a:spLocks noGrp="1"/>
          </p:cNvSpPr>
          <p:nvPr>
            <p:ph type="body" idx="10"/>
          </p:nvPr>
        </p:nvSpPr>
        <p:spPr>
          <a:xfrm>
            <a:off x="739588" y="4544546"/>
            <a:ext cx="1653988" cy="6958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01" rIns="0" bIns="0" anchor="t"/>
          <a:lstStyle/>
          <a:p>
            <a:r>
              <a:rPr lang="en-US" sz="2250" b="1" spc="-4">
                <a:solidFill>
                  <a:srgbClr val="00999A"/>
                </a:solidFill>
                <a:latin typeface="Tahoma" panose="02020603050405020304" pitchFamily="2"/>
              </a:rPr>
              <a:t>Supporting </a:t>
            </a:r>
          </a:p>
          <a:p>
            <a:pPr algn="r">
              <a:lnSpc>
                <a:spcPts val="2647"/>
              </a:lnSpc>
              <a:spcBef>
                <a:spcPts val="40"/>
              </a:spcBef>
            </a:pPr>
            <a:r>
              <a:rPr lang="en-US" sz="2250" b="1" spc="4">
                <a:solidFill>
                  <a:srgbClr val="00999A"/>
                </a:solidFill>
                <a:latin typeface="Tahoma" panose="02020603050405020304" pitchFamily="2"/>
              </a:rPr>
              <a:t>documents </a:t>
            </a:r>
          </a:p>
        </p:txBody>
      </p:sp>
      <p:sp>
        <p:nvSpPr>
          <p:cNvPr id="114" name="Text Placeholder 113"/>
          <p:cNvSpPr>
            <a:spLocks noGrp="1"/>
          </p:cNvSpPr>
          <p:nvPr>
            <p:ph type="body" idx="10"/>
          </p:nvPr>
        </p:nvSpPr>
        <p:spPr>
          <a:xfrm>
            <a:off x="820271" y="1225924"/>
            <a:ext cx="1169894" cy="35018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01" rIns="0" bIns="0" anchor="t"/>
          <a:lstStyle/>
          <a:p>
            <a:r>
              <a:rPr lang="en-US" sz="2250" b="1" spc="-75">
                <a:solidFill>
                  <a:srgbClr val="00999A"/>
                </a:solidFill>
                <a:latin typeface="Tahoma" panose="02020603050405020304" pitchFamily="2"/>
              </a:rPr>
              <a:t>Purpose </a:t>
            </a:r>
          </a:p>
        </p:txBody>
      </p:sp>
      <p:sp>
        <p:nvSpPr>
          <p:cNvPr id="115" name="Text Placeholder 114"/>
          <p:cNvSpPr>
            <a:spLocks noGrp="1"/>
          </p:cNvSpPr>
          <p:nvPr>
            <p:ph type="body" idx="10"/>
          </p:nvPr>
        </p:nvSpPr>
        <p:spPr>
          <a:xfrm>
            <a:off x="2928658" y="1048871"/>
            <a:ext cx="5596778" cy="75863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01" rIns="0" bIns="0" anchor="t"/>
          <a:lstStyle/>
          <a:p>
            <a:pPr algn="just">
              <a:lnSpc>
                <a:spcPts val="1500"/>
              </a:lnSpc>
              <a:spcAft>
                <a:spcPts val="18"/>
              </a:spcAft>
            </a:pPr>
            <a:r>
              <a:rPr lang="en-US" sz="1147" b="1" spc="-35">
                <a:solidFill>
                  <a:srgbClr val="003299"/>
                </a:solidFill>
                <a:latin typeface="Tahoma" panose="02020603050405020304" pitchFamily="2"/>
              </a:rPr>
              <a:t>To cover the costs of travel and subsistence allowances of students for mobilities linked to: study periods abroad, practical placements in an enterprise, intensive courses for Partner Country students, participation of student representatives in management coordination meetings &amp; QC. </a:t>
            </a:r>
          </a:p>
        </p:txBody>
      </p:sp>
      <p:sp>
        <p:nvSpPr>
          <p:cNvPr id="116" name="Text Placeholder 115"/>
          <p:cNvSpPr>
            <a:spLocks noGrp="1"/>
          </p:cNvSpPr>
          <p:nvPr>
            <p:ph type="body" idx="10"/>
          </p:nvPr>
        </p:nvSpPr>
        <p:spPr>
          <a:xfrm>
            <a:off x="3098426" y="1989605"/>
            <a:ext cx="5432612" cy="149878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>
              <a:lnSpc>
                <a:spcPts val="1412"/>
              </a:lnSpc>
            </a:pPr>
            <a:r>
              <a:rPr lang="en-US" sz="1147" b="1" spc="40">
                <a:solidFill>
                  <a:srgbClr val="003299"/>
                </a:solidFill>
                <a:latin typeface="Tahoma" panose="02020603050405020304" pitchFamily="2"/>
              </a:rPr>
              <a:t>The budget for Travel Costs and Costs of Stay should : </a:t>
            </a:r>
          </a:p>
          <a:p>
            <a:pPr marL="242060" indent="242060" algn="just">
              <a:lnSpc>
                <a:spcPts val="1500"/>
              </a:lnSpc>
              <a:spcBef>
                <a:spcPts val="0"/>
              </a:spcBef>
              <a:buFont typeface="գ"/>
              <a:buChar char="·"/>
            </a:pPr>
            <a:r>
              <a:rPr lang="en-US" sz="1147" b="1" spc="-35">
                <a:solidFill>
                  <a:srgbClr val="003299"/>
                </a:solidFill>
                <a:latin typeface="Tahoma" panose="02020603050405020304" pitchFamily="2"/>
              </a:rPr>
              <a:t>cover only actual travel costs (including visa fee and related obligatory insurance, travel insurance and cancellation costs if justified) </a:t>
            </a:r>
          </a:p>
          <a:p>
            <a:pPr marL="242060" indent="242060" algn="just">
              <a:lnSpc>
                <a:spcPts val="1500"/>
              </a:lnSpc>
              <a:spcBef>
                <a:spcPts val="0"/>
              </a:spcBef>
              <a:buFont typeface="գ"/>
              <a:buChar char="·"/>
            </a:pPr>
            <a:r>
              <a:rPr lang="en-US" sz="1147" b="1">
                <a:solidFill>
                  <a:srgbClr val="003299"/>
                </a:solidFill>
                <a:latin typeface="Tahoma" panose="02020603050405020304" pitchFamily="2"/>
              </a:rPr>
              <a:t>cover a monthly allowance for subsistence / accommodation / local transport and personal insurance: the ceiling per month and per person indicated at point 4.5.3 of the Guidelines must be respected. </a:t>
            </a:r>
          </a:p>
          <a:p>
            <a:pPr algn="just">
              <a:lnSpc>
                <a:spcPts val="1500"/>
              </a:lnSpc>
              <a:spcBef>
                <a:spcPts val="0"/>
              </a:spcBef>
            </a:pPr>
            <a:r>
              <a:rPr lang="en-US" sz="1147" b="1">
                <a:solidFill>
                  <a:srgbClr val="003299"/>
                </a:solidFill>
                <a:latin typeface="Tahoma" panose="02020603050405020304" pitchFamily="2"/>
              </a:rPr>
              <a:t>Host universities can claim institutional costs for receiving students for study period from abroad (point 4.5.4 of Guidelines) </a:t>
            </a:r>
          </a:p>
        </p:txBody>
      </p:sp>
      <p:sp>
        <p:nvSpPr>
          <p:cNvPr id="117" name="Text Placeholder 116"/>
          <p:cNvSpPr>
            <a:spLocks noGrp="1"/>
          </p:cNvSpPr>
          <p:nvPr>
            <p:ph type="body" idx="10"/>
          </p:nvPr>
        </p:nvSpPr>
        <p:spPr>
          <a:xfrm>
            <a:off x="3098427" y="3683934"/>
            <a:ext cx="5424207" cy="17985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>
              <a:lnSpc>
                <a:spcPts val="1324"/>
              </a:lnSpc>
            </a:pPr>
            <a:r>
              <a:rPr lang="en-US" sz="1147" b="1" spc="49">
                <a:solidFill>
                  <a:srgbClr val="003299"/>
                </a:solidFill>
                <a:latin typeface="Tahoma" panose="02020603050405020304" pitchFamily="2"/>
              </a:rPr>
              <a:t>The duration of student mobilities should be minimum 2 weeks and </a:t>
            </a:r>
          </a:p>
        </p:txBody>
      </p:sp>
      <p:sp>
        <p:nvSpPr>
          <p:cNvPr id="118" name="Text Placeholder 117"/>
          <p:cNvSpPr>
            <a:spLocks noGrp="1"/>
          </p:cNvSpPr>
          <p:nvPr>
            <p:ph type="body" idx="10"/>
          </p:nvPr>
        </p:nvSpPr>
        <p:spPr>
          <a:xfrm>
            <a:off x="3106271" y="3872193"/>
            <a:ext cx="1610846" cy="17985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>
              <a:lnSpc>
                <a:spcPts val="1412"/>
              </a:lnSpc>
            </a:pPr>
            <a:r>
              <a:rPr lang="en-US" sz="1147" b="1" spc="13">
                <a:solidFill>
                  <a:srgbClr val="003299"/>
                </a:solidFill>
                <a:latin typeface="Tahoma" panose="02020603050405020304" pitchFamily="2"/>
              </a:rPr>
              <a:t>maximum 3 months. </a:t>
            </a:r>
          </a:p>
        </p:txBody>
      </p:sp>
      <p:sp>
        <p:nvSpPr>
          <p:cNvPr id="119" name="Text Placeholder 118"/>
          <p:cNvSpPr>
            <a:spLocks noGrp="1"/>
          </p:cNvSpPr>
          <p:nvPr>
            <p:ph type="body" idx="10"/>
          </p:nvPr>
        </p:nvSpPr>
        <p:spPr>
          <a:xfrm>
            <a:off x="3125321" y="4238065"/>
            <a:ext cx="5338482" cy="77824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>
              <a:lnSpc>
                <a:spcPts val="1412"/>
              </a:lnSpc>
            </a:pPr>
            <a:r>
              <a:rPr lang="en-US" sz="1147" b="1" spc="40">
                <a:solidFill>
                  <a:srgbClr val="003299"/>
                </a:solidFill>
                <a:latin typeface="Tahoma" panose="02020603050405020304" pitchFamily="2"/>
              </a:rPr>
              <a:t>The beneficiary shall retain: </a:t>
            </a:r>
          </a:p>
          <a:p>
            <a:pPr marL="242060" indent="242060">
              <a:lnSpc>
                <a:spcPts val="1500"/>
              </a:lnSpc>
              <a:spcBef>
                <a:spcPts val="0"/>
              </a:spcBef>
              <a:buFont typeface="գ"/>
              <a:buChar char="·"/>
            </a:pPr>
            <a:r>
              <a:rPr lang="en-US" sz="1147" b="1">
                <a:solidFill>
                  <a:srgbClr val="003299"/>
                </a:solidFill>
                <a:latin typeface="Tahoma" panose="02020603050405020304" pitchFamily="2"/>
              </a:rPr>
              <a:t>a SIGNED &amp; filled-in Individual Mobility Report for each mobility using the standard form (Guidelines/Annex 2) </a:t>
            </a:r>
          </a:p>
          <a:p>
            <a:pPr marL="242060" indent="242060">
              <a:lnSpc>
                <a:spcPts val="1500"/>
              </a:lnSpc>
              <a:spcBef>
                <a:spcPts val="22"/>
              </a:spcBef>
              <a:spcAft>
                <a:spcPts val="190"/>
              </a:spcAft>
              <a:buFont typeface="գ"/>
              <a:buChar char="·"/>
            </a:pPr>
            <a:r>
              <a:rPr lang="en-US" sz="1147" b="1" spc="-31">
                <a:solidFill>
                  <a:srgbClr val="003299"/>
                </a:solidFill>
                <a:latin typeface="Tahoma" panose="02020603050405020304" pitchFamily="2"/>
              </a:rPr>
              <a:t>readable copies of travel tickets, invoices, boarding passes, receipts. </a:t>
            </a:r>
          </a:p>
        </p:txBody>
      </p:sp>
      <p:sp>
        <p:nvSpPr>
          <p:cNvPr id="120" name="Text Placeholder 119"/>
          <p:cNvSpPr>
            <a:spLocks noGrp="1"/>
          </p:cNvSpPr>
          <p:nvPr>
            <p:ph type="body" idx="10"/>
          </p:nvPr>
        </p:nvSpPr>
        <p:spPr>
          <a:xfrm>
            <a:off x="3125321" y="5179359"/>
            <a:ext cx="5325035" cy="18601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>
              <a:lnSpc>
                <a:spcPts val="1412"/>
              </a:lnSpc>
              <a:spcAft>
                <a:spcPts val="22"/>
              </a:spcAft>
            </a:pPr>
            <a:r>
              <a:rPr lang="en-US" sz="1147" b="1" spc="35">
                <a:solidFill>
                  <a:srgbClr val="9E001D"/>
                </a:solidFill>
                <a:latin typeface="Tahoma" panose="02020603050405020304" pitchFamily="2"/>
              </a:rPr>
              <a:t>The beneficiary is not requested to send any supporting documents </a:t>
            </a:r>
          </a:p>
        </p:txBody>
      </p:sp>
      <p:sp>
        <p:nvSpPr>
          <p:cNvPr id="121" name="Text Placeholder 120"/>
          <p:cNvSpPr>
            <a:spLocks noGrp="1"/>
          </p:cNvSpPr>
          <p:nvPr>
            <p:ph type="body" idx="10"/>
          </p:nvPr>
        </p:nvSpPr>
        <p:spPr>
          <a:xfrm>
            <a:off x="3125321" y="5367618"/>
            <a:ext cx="1672478" cy="18321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>
              <a:lnSpc>
                <a:spcPts val="1412"/>
              </a:lnSpc>
            </a:pPr>
            <a:r>
              <a:rPr lang="en-US" sz="1147" b="1" spc="18">
                <a:solidFill>
                  <a:srgbClr val="9E001D"/>
                </a:solidFill>
                <a:latin typeface="Tahoma" panose="02020603050405020304" pitchFamily="2"/>
              </a:rPr>
              <a:t>with the Final report. </a:t>
            </a:r>
          </a:p>
        </p:txBody>
      </p:sp>
      <p:sp>
        <p:nvSpPr>
          <p:cNvPr id="122" name="Text Placeholder 121"/>
          <p:cNvSpPr>
            <a:spLocks noGrp="1"/>
          </p:cNvSpPr>
          <p:nvPr>
            <p:ph type="body" idx="10"/>
          </p:nvPr>
        </p:nvSpPr>
        <p:spPr>
          <a:xfrm>
            <a:off x="5295340" y="6007473"/>
            <a:ext cx="1422587" cy="1154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43" rIns="0" bIns="0" anchor="t"/>
          <a:lstStyle/>
          <a:p>
            <a:pPr>
              <a:lnSpc>
                <a:spcPts val="794"/>
              </a:lnSpc>
            </a:pPr>
            <a:r>
              <a:rPr lang="en-US" sz="794" b="1" u="sng" spc="-13">
                <a:solidFill>
                  <a:srgbClr val="0000FF"/>
                </a:solidFill>
                <a:latin typeface="Times New Roman" panose="02020603050405020304" pitchFamily="1"/>
              </a:rPr>
              <a:t>http://eacea.ec.europa.eu/tempus</a:t>
            </a:r>
            <a:r>
              <a:rPr lang="en-US" sz="100" b="1" spc="-13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593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1634" y="4816849"/>
            <a:ext cx="8084484" cy="1653988"/>
          </a:xfrm>
          <a:prstGeom prst="rect">
            <a:avLst/>
          </a:prstGeom>
        </p:spPr>
      </p:pic>
      <p:sp>
        <p:nvSpPr>
          <p:cNvPr id="127" name="Text Placeholder 126"/>
          <p:cNvSpPr>
            <a:spLocks noGrp="1"/>
          </p:cNvSpPr>
          <p:nvPr>
            <p:ph type="body" idx="10"/>
          </p:nvPr>
        </p:nvSpPr>
        <p:spPr>
          <a:xfrm>
            <a:off x="612962" y="414618"/>
            <a:ext cx="8090647" cy="150831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41" rIns="0" bIns="0" anchor="t">
            <a:normAutofit fontScale="95000"/>
          </a:bodyPr>
          <a:lstStyle/>
          <a:p>
            <a:pPr marL="242060" indent="0">
              <a:lnSpc>
                <a:spcPts val="2382"/>
              </a:lnSpc>
            </a:pPr>
            <a:r>
              <a:rPr lang="en-US" sz="2074" b="1" spc="18">
                <a:solidFill>
                  <a:srgbClr val="9A001C"/>
                </a:solidFill>
                <a:latin typeface="Tahoma" panose="02020603050405020304" pitchFamily="2"/>
              </a:rPr>
              <a:t>II. Students - activities / mobility directions </a:t>
            </a:r>
          </a:p>
          <a:p>
            <a:pPr marL="242060" indent="0">
              <a:lnSpc>
                <a:spcPts val="1677"/>
              </a:lnSpc>
              <a:spcBef>
                <a:spcPts val="0"/>
              </a:spcBef>
            </a:pPr>
            <a:r>
              <a:rPr lang="en-US" sz="1544" b="1" spc="-44">
                <a:solidFill>
                  <a:srgbClr val="9A001C"/>
                </a:solidFill>
                <a:latin typeface="Tahoma" panose="02020603050405020304" pitchFamily="2"/>
              </a:rPr>
              <a:t>Point 4.5.1 Guidelines </a:t>
            </a:r>
          </a:p>
          <a:p>
            <a:pPr marL="0" indent="0" algn="ctr">
              <a:lnSpc>
                <a:spcPts val="1853"/>
              </a:lnSpc>
              <a:spcBef>
                <a:spcPts val="1010"/>
              </a:spcBef>
            </a:pPr>
            <a:r>
              <a:rPr lang="en-US" sz="1544" b="1" spc="62">
                <a:solidFill>
                  <a:srgbClr val="FF0000"/>
                </a:solidFill>
                <a:latin typeface="Tahoma" panose="02020603050405020304" pitchFamily="2"/>
              </a:rPr>
              <a:t>General principle: mobilities between the consortium members </a:t>
            </a:r>
          </a:p>
          <a:p>
            <a:pPr marL="1129613" indent="0">
              <a:lnSpc>
                <a:spcPts val="2382"/>
              </a:lnSpc>
              <a:spcBef>
                <a:spcPts val="1663"/>
              </a:spcBef>
              <a:spcAft>
                <a:spcPts val="869"/>
              </a:spcAft>
              <a:tabLst>
                <a:tab pos="3630900" algn="l"/>
                <a:tab pos="6132186" algn="l"/>
              </a:tabLst>
            </a:pPr>
            <a:r>
              <a:rPr lang="en-US" sz="2074" b="1" spc="-53">
                <a:solidFill>
                  <a:srgbClr val="003299"/>
                </a:solidFill>
                <a:latin typeface="Tahoma" panose="02020603050405020304" pitchFamily="2"/>
              </a:rPr>
              <a:t>Activity Direction Duration </a:t>
            </a:r>
          </a:p>
        </p:txBody>
      </p:sp>
      <p:graphicFrame>
        <p:nvGraphicFramePr>
          <p:cNvPr id="130" name="table 130"/>
          <p:cNvGraphicFramePr>
            <a:graphicFrameLocks noGrp="1"/>
          </p:cNvGraphicFramePr>
          <p:nvPr/>
        </p:nvGraphicFramePr>
        <p:xfrm>
          <a:off x="881903" y="1922930"/>
          <a:ext cx="7570694" cy="3107578"/>
        </p:xfrm>
        <a:graphic>
          <a:graphicData uri="http://schemas.openxmlformats.org/drawingml/2006/table">
            <a:tbl>
              <a:tblPr/>
              <a:tblGrid>
                <a:gridCol w="2764491"/>
                <a:gridCol w="2525806"/>
                <a:gridCol w="2280397"/>
              </a:tblGrid>
              <a:tr h="220756"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89660" indent="0" algn="r">
                        <a:lnSpc>
                          <a:spcPts val="15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15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EU 4 PC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317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502920" marR="0" indent="0" algn="l">
                        <a:lnSpc>
                          <a:spcPts val="21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</a:pPr>
                      <a:r>
                        <a:rPr lang="en-US" sz="15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Min 2 weeks </a:t>
                      </a:r>
                    </a:p>
                    <a:p>
                      <a:pPr marL="502920" marR="0" indent="0" algn="l">
                        <a:lnSpc>
                          <a:spcPts val="2100"/>
                        </a:lnSpc>
                        <a:spcBef>
                          <a:spcPts val="30"/>
                        </a:spcBef>
                        <a:spcAft>
                          <a:spcPts val="590"/>
                        </a:spcAft>
                      </a:pPr>
                      <a:r>
                        <a:rPr lang="en-US" sz="15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Max 3 months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86285"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317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3175" cmpd="sng">
                      <a:solidFill>
                        <a:srgbClr val="000000"/>
                      </a:solidFill>
                      <a:prstDash val="solid"/>
                    </a:lnT>
                    <a:lnB w="317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86285">
                <a:tc>
                  <a:txBody>
                    <a:bodyPr/>
                    <a:lstStyle/>
                    <a:p>
                      <a:pPr marL="100965" marR="0" indent="0" algn="l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Study period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3175" cmpd="sng">
                      <a:noFill/>
                      <a:prstDash val="solid"/>
                    </a:lnT>
                    <a:lnB w="317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3175" cmpd="sng">
                      <a:solidFill>
                        <a:srgbClr val="000000"/>
                      </a:solidFill>
                      <a:prstDash val="solid"/>
                    </a:lnT>
                    <a:lnB w="317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23420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317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6410" marR="0" indent="0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375"/>
                        </a:spcAft>
                      </a:pPr>
                      <a:r>
                        <a:rPr lang="en-US" sz="15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PC 4 PC and EU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317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07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317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89660" indent="0" algn="r">
                        <a:lnSpc>
                          <a:spcPts val="1900"/>
                        </a:lnSpc>
                        <a:spcBef>
                          <a:spcPts val="1290"/>
                        </a:spcBef>
                        <a:spcAft>
                          <a:spcPts val="0"/>
                        </a:spcAft>
                      </a:pPr>
                      <a:r>
                        <a:rPr lang="en-US" sz="15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EU 4 PC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317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502920" marR="0" indent="0" algn="l">
                        <a:lnSpc>
                          <a:spcPts val="2100"/>
                        </a:lnSpc>
                        <a:spcBef>
                          <a:spcPts val="1505"/>
                        </a:spcBef>
                        <a:spcAft>
                          <a:spcPts val="0"/>
                        </a:spcAft>
                      </a:pPr>
                      <a:r>
                        <a:rPr lang="en-US" sz="15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Min 1 month </a:t>
                      </a:r>
                    </a:p>
                    <a:p>
                      <a:pPr marL="502920" marR="0" indent="0" algn="l">
                        <a:lnSpc>
                          <a:spcPts val="2100"/>
                        </a:lnSpc>
                        <a:spcBef>
                          <a:spcPts val="30"/>
                        </a:spcBef>
                        <a:spcAft>
                          <a:spcPts val="1520"/>
                        </a:spcAft>
                      </a:pPr>
                      <a:r>
                        <a:rPr lang="en-US" sz="15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Max 3 months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101974">
                <a:tc>
                  <a:txBody>
                    <a:bodyPr/>
                    <a:lstStyle/>
                    <a:p>
                      <a:pPr marL="100965" marR="0" indent="0" algn="l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Practical placement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3175" cmpd="sng">
                      <a:solidFill>
                        <a:srgbClr val="000000"/>
                      </a:solidFill>
                      <a:prstDash val="solid"/>
                    </a:lnT>
                    <a:lnB w="317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3175" cmpd="sng">
                      <a:solidFill>
                        <a:srgbClr val="000000"/>
                      </a:solidFill>
                      <a:prstDash val="solid"/>
                    </a:lnT>
                    <a:lnB w="317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35802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317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632460" indent="0" algn="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1305"/>
                        </a:spcAft>
                      </a:pPr>
                      <a:r>
                        <a:rPr lang="en-US" sz="15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PC 4 EU and PC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317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3679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317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317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502920" marR="0" indent="0" algn="l">
                        <a:lnSpc>
                          <a:spcPts val="2100"/>
                        </a:lnSpc>
                        <a:spcBef>
                          <a:spcPts val="1025"/>
                        </a:spcBef>
                        <a:spcAft>
                          <a:spcPts val="0"/>
                        </a:spcAft>
                      </a:pPr>
                      <a:r>
                        <a:rPr lang="en-US" sz="15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Min 2 weeks </a:t>
                      </a:r>
                    </a:p>
                    <a:p>
                      <a:pPr marL="502920" marR="0" indent="0" algn="l">
                        <a:lnSpc>
                          <a:spcPts val="2100"/>
                        </a:lnSpc>
                        <a:spcBef>
                          <a:spcPts val="30"/>
                        </a:spcBef>
                        <a:spcAft>
                          <a:spcPts val="995"/>
                        </a:spcAft>
                      </a:pPr>
                      <a:r>
                        <a:rPr lang="en-US" sz="15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Max 3 months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100853">
                <a:tc>
                  <a:txBody>
                    <a:bodyPr/>
                    <a:lstStyle/>
                    <a:p>
                      <a:pPr marL="100965" marR="0" indent="0" algn="l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Intensive course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3175" cmpd="sng">
                      <a:solidFill>
                        <a:srgbClr val="000000"/>
                      </a:solidFill>
                      <a:prstDash val="solid"/>
                    </a:lnT>
                    <a:lnB w="317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6410" marR="0" indent="0" algn="l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PC 4 EU and PC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3175" cmpd="sng">
                      <a:solidFill>
                        <a:srgbClr val="000000"/>
                      </a:solidFill>
                      <a:prstDash val="solid"/>
                    </a:lnT>
                    <a:lnB w="317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317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317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859">
                <a:tc>
                  <a:txBody>
                    <a:bodyPr/>
                    <a:lstStyle/>
                    <a:p>
                      <a:pPr marL="100965" marR="0" indent="0" algn="l">
                        <a:lnSpc>
                          <a:spcPts val="2200"/>
                        </a:lnSpc>
                        <a:spcBef>
                          <a:spcPts val="785"/>
                        </a:spcBef>
                        <a:spcAft>
                          <a:spcPts val="740"/>
                        </a:spcAft>
                      </a:pPr>
                      <a:r>
                        <a:rPr lang="en-US" sz="15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Student representatives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317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75360" indent="0" algn="r">
                        <a:lnSpc>
                          <a:spcPts val="2900"/>
                        </a:lnSpc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en-US" sz="15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PC and EU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317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502920" marR="0" indent="0" algn="l">
                        <a:lnSpc>
                          <a:spcPts val="21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5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shorter durations </a:t>
                      </a:r>
                    </a:p>
                    <a:p>
                      <a:pPr marL="502920" marR="0" indent="0" algn="l">
                        <a:lnSpc>
                          <a:spcPts val="22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15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accepted, rates @ </a:t>
                      </a:r>
                    </a:p>
                    <a:p>
                      <a:pPr marL="502920" marR="0" indent="0" algn="l">
                        <a:lnSpc>
                          <a:spcPts val="2100"/>
                        </a:lnSpc>
                        <a:spcBef>
                          <a:spcPts val="425"/>
                        </a:spcBef>
                        <a:spcAft>
                          <a:spcPts val="420"/>
                        </a:spcAft>
                      </a:pPr>
                      <a:r>
                        <a:rPr lang="en-US" sz="15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teacher level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86285">
                <a:tc>
                  <a:txBody>
                    <a:bodyPr/>
                    <a:lstStyle/>
                    <a:p>
                      <a:pPr marL="100965" marR="0" indent="0" algn="l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from PC and EU in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3175" cmpd="sng">
                      <a:solidFill>
                        <a:srgbClr val="000000"/>
                      </a:solidFill>
                      <a:prstDash val="solid"/>
                    </a:lnT>
                    <a:lnB w="317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3175" cmpd="sng">
                      <a:solidFill>
                        <a:srgbClr val="000000"/>
                      </a:solidFill>
                      <a:prstDash val="solid"/>
                    </a:lnT>
                    <a:lnB w="317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86285">
                <a:tc rowSpan="2">
                  <a:txBody>
                    <a:bodyPr/>
                    <a:lstStyle/>
                    <a:p>
                      <a:pPr marL="100965" marR="0" indent="0" algn="l">
                        <a:lnSpc>
                          <a:spcPts val="2100"/>
                        </a:lnSpc>
                        <a:spcBef>
                          <a:spcPts val="665"/>
                        </a:spcBef>
                        <a:spcAft>
                          <a:spcPts val="850"/>
                        </a:spcAft>
                      </a:pPr>
                      <a:r>
                        <a:rPr lang="en-US" sz="15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coordination &amp; QC meet.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317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3175" cmpd="sng">
                      <a:solidFill>
                        <a:srgbClr val="000000"/>
                      </a:solidFill>
                      <a:prstDash val="solid"/>
                    </a:lnT>
                    <a:lnB w="317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328332"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6410" marR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1715"/>
                        </a:spcAft>
                      </a:pPr>
                      <a:r>
                        <a:rPr lang="en-US" sz="15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4 PC and EU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317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1" name="Text Placeholder 130"/>
          <p:cNvSpPr>
            <a:spLocks noGrp="1"/>
          </p:cNvSpPr>
          <p:nvPr>
            <p:ph type="body" idx="10"/>
          </p:nvPr>
        </p:nvSpPr>
        <p:spPr>
          <a:xfrm>
            <a:off x="612962" y="5058896"/>
            <a:ext cx="8090647" cy="95418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81" rIns="0" bIns="0" anchor="t">
            <a:normAutofit fontScale="95000"/>
          </a:bodyPr>
          <a:lstStyle/>
          <a:p>
            <a:pPr marL="0" indent="0" algn="ctr">
              <a:lnSpc>
                <a:spcPts val="1853"/>
              </a:lnSpc>
            </a:pPr>
            <a:r>
              <a:rPr lang="en-US" sz="1544" b="1" spc="57">
                <a:solidFill>
                  <a:srgbClr val="FF0000"/>
                </a:solidFill>
                <a:latin typeface="Tahoma" panose="02020603050405020304" pitchFamily="2"/>
              </a:rPr>
              <a:t>Specific EACEA authorisation is requested for any destination/duration </a:t>
            </a:r>
          </a:p>
          <a:p>
            <a:pPr marL="0" indent="0" algn="ctr">
              <a:lnSpc>
                <a:spcPts val="1853"/>
              </a:lnSpc>
              <a:spcBef>
                <a:spcPts val="141"/>
              </a:spcBef>
              <a:spcAft>
                <a:spcPts val="3569"/>
              </a:spcAft>
            </a:pPr>
            <a:r>
              <a:rPr lang="en-US" sz="1544" b="1" spc="53">
                <a:solidFill>
                  <a:srgbClr val="FF0000"/>
                </a:solidFill>
                <a:latin typeface="Tahoma" panose="02020603050405020304" pitchFamily="2"/>
              </a:rPr>
              <a:t>different from the above ones. </a:t>
            </a:r>
          </a:p>
        </p:txBody>
      </p:sp>
      <p:sp>
        <p:nvSpPr>
          <p:cNvPr id="132" name="Text Placeholder 131"/>
          <p:cNvSpPr>
            <a:spLocks noGrp="1"/>
          </p:cNvSpPr>
          <p:nvPr>
            <p:ph type="body" idx="10"/>
          </p:nvPr>
        </p:nvSpPr>
        <p:spPr>
          <a:xfrm>
            <a:off x="5295340" y="6013076"/>
            <a:ext cx="1422587" cy="46392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indent="0">
              <a:lnSpc>
                <a:spcPts val="794"/>
              </a:lnSpc>
              <a:spcAft>
                <a:spcPts val="2771"/>
              </a:spcAft>
            </a:pPr>
            <a:r>
              <a:rPr lang="en-US" sz="662" b="1" u="sng" spc="-31">
                <a:solidFill>
                  <a:srgbClr val="0000FF"/>
                </a:solidFill>
                <a:latin typeface="Tahoma" panose="02020603050405020304" pitchFamily="2"/>
              </a:rPr>
              <a:t>http://eacea.ec.europa.eu/tempus</a:t>
            </a:r>
            <a:r>
              <a:rPr lang="en-US" sz="100" b="1" spc="-31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70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1634" y="406214"/>
            <a:ext cx="8087285" cy="6048375"/>
          </a:xfrm>
          <a:prstGeom prst="rect">
            <a:avLst/>
          </a:prstGeom>
        </p:spPr>
      </p:pic>
      <p:sp>
        <p:nvSpPr>
          <p:cNvPr id="137" name="Text Placeholder 136"/>
          <p:cNvSpPr>
            <a:spLocks noGrp="1"/>
          </p:cNvSpPr>
          <p:nvPr>
            <p:ph type="body" idx="10"/>
          </p:nvPr>
        </p:nvSpPr>
        <p:spPr>
          <a:xfrm>
            <a:off x="790575" y="504265"/>
            <a:ext cx="2329143" cy="37539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82" rIns="0" bIns="0" anchor="t"/>
          <a:lstStyle/>
          <a:p>
            <a:r>
              <a:rPr lang="en-US" sz="2427" b="1" spc="-26">
                <a:solidFill>
                  <a:srgbClr val="A2001F"/>
                </a:solidFill>
                <a:latin typeface="Tahoma" panose="02020603050405020304" pitchFamily="2"/>
              </a:rPr>
              <a:t>III. Equipment </a:t>
            </a:r>
          </a:p>
        </p:txBody>
      </p:sp>
      <p:sp>
        <p:nvSpPr>
          <p:cNvPr id="138" name="Text Placeholder 137"/>
          <p:cNvSpPr>
            <a:spLocks noGrp="1"/>
          </p:cNvSpPr>
          <p:nvPr>
            <p:ph type="body" idx="10"/>
          </p:nvPr>
        </p:nvSpPr>
        <p:spPr>
          <a:xfrm>
            <a:off x="895351" y="1363756"/>
            <a:ext cx="1078566" cy="32497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41" rIns="0" bIns="0" anchor="t"/>
          <a:lstStyle/>
          <a:p>
            <a:pPr>
              <a:lnSpc>
                <a:spcPts val="2559"/>
              </a:lnSpc>
              <a:spcAft>
                <a:spcPts val="0"/>
              </a:spcAft>
            </a:pPr>
            <a:r>
              <a:rPr lang="en-US" sz="2074" b="1" spc="-75">
                <a:solidFill>
                  <a:srgbClr val="009999"/>
                </a:solidFill>
                <a:latin typeface="Tahoma" panose="02020603050405020304" pitchFamily="2"/>
              </a:rPr>
              <a:t>Purpose </a:t>
            </a:r>
          </a:p>
        </p:txBody>
      </p:sp>
      <p:sp>
        <p:nvSpPr>
          <p:cNvPr id="139" name="Text Placeholder 138"/>
          <p:cNvSpPr>
            <a:spLocks noGrp="1"/>
          </p:cNvSpPr>
          <p:nvPr>
            <p:ph type="body" idx="10"/>
          </p:nvPr>
        </p:nvSpPr>
        <p:spPr>
          <a:xfrm>
            <a:off x="3230096" y="1118907"/>
            <a:ext cx="5300943" cy="94129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en-US" sz="1147" b="1" spc="-40">
                <a:solidFill>
                  <a:srgbClr val="003299"/>
                </a:solidFill>
                <a:latin typeface="Tahoma" panose="02020603050405020304" pitchFamily="2"/>
              </a:rPr>
              <a:t>To cover the costs of equipment directly relevant to the project’s Objectives (hardware an software), the costs for installing internet connection, for access to databases, for equipment insurance/transport/installation, for maintenance of equipment. </a:t>
            </a:r>
          </a:p>
          <a:p>
            <a:pPr>
              <a:lnSpc>
                <a:spcPts val="1412"/>
              </a:lnSpc>
              <a:spcBef>
                <a:spcPts val="44"/>
              </a:spcBef>
              <a:spcAft>
                <a:spcPts val="0"/>
              </a:spcAft>
            </a:pPr>
            <a:r>
              <a:rPr lang="en-US" sz="1147" b="1" i="1" spc="-101">
                <a:solidFill>
                  <a:srgbClr val="003299"/>
                </a:solidFill>
                <a:latin typeface="Verdana" panose="02020603050405020304" pitchFamily="2"/>
              </a:rPr>
              <a:t>Prior authorisation required for hire of equipment. </a:t>
            </a:r>
          </a:p>
        </p:txBody>
      </p:sp>
      <p:sp>
        <p:nvSpPr>
          <p:cNvPr id="140" name="Text Placeholder 139"/>
          <p:cNvSpPr>
            <a:spLocks noGrp="1"/>
          </p:cNvSpPr>
          <p:nvPr>
            <p:ph type="body" idx="10"/>
          </p:nvPr>
        </p:nvSpPr>
        <p:spPr>
          <a:xfrm>
            <a:off x="769284" y="2630581"/>
            <a:ext cx="1551454" cy="64377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41" rIns="0" bIns="0" anchor="t"/>
          <a:lstStyle/>
          <a:p>
            <a:pPr>
              <a:lnSpc>
                <a:spcPts val="2471"/>
              </a:lnSpc>
              <a:spcAft>
                <a:spcPts val="0"/>
              </a:spcAft>
            </a:pPr>
            <a:r>
              <a:rPr lang="en-US" sz="2074" b="1" spc="-35">
                <a:solidFill>
                  <a:srgbClr val="009999"/>
                </a:solidFill>
                <a:latin typeface="Tahoma" panose="02020603050405020304" pitchFamily="2"/>
              </a:rPr>
              <a:t>Contractual </a:t>
            </a:r>
          </a:p>
          <a:p>
            <a:pPr marL="484120">
              <a:lnSpc>
                <a:spcPts val="2471"/>
              </a:lnSpc>
              <a:spcBef>
                <a:spcPts val="31"/>
              </a:spcBef>
              <a:spcAft>
                <a:spcPts val="0"/>
              </a:spcAft>
            </a:pPr>
            <a:r>
              <a:rPr lang="en-US" sz="2074" b="1" spc="-4">
                <a:solidFill>
                  <a:srgbClr val="009999"/>
                </a:solidFill>
                <a:latin typeface="Tahoma" panose="02020603050405020304" pitchFamily="2"/>
              </a:rPr>
              <a:t>rules </a:t>
            </a:r>
          </a:p>
        </p:txBody>
      </p:sp>
      <p:sp>
        <p:nvSpPr>
          <p:cNvPr id="141" name="Text Placeholder 140"/>
          <p:cNvSpPr>
            <a:spLocks noGrp="1"/>
          </p:cNvSpPr>
          <p:nvPr>
            <p:ph type="body" idx="10"/>
          </p:nvPr>
        </p:nvSpPr>
        <p:spPr>
          <a:xfrm>
            <a:off x="3224493" y="2199714"/>
            <a:ext cx="5295340" cy="151167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sz="1147" b="1" spc="44">
                <a:solidFill>
                  <a:srgbClr val="003299"/>
                </a:solidFill>
                <a:latin typeface="Tahoma" panose="02020603050405020304" pitchFamily="2"/>
              </a:rPr>
              <a:t>The equipment must: </a:t>
            </a:r>
          </a:p>
          <a:p>
            <a:pPr marL="242060" indent="24206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գ"/>
              <a:buChar char="·"/>
            </a:pPr>
            <a:r>
              <a:rPr lang="en-US" sz="1147" b="1" spc="-31">
                <a:solidFill>
                  <a:srgbClr val="003299"/>
                </a:solidFill>
                <a:latin typeface="Tahoma" panose="02020603050405020304" pitchFamily="2"/>
              </a:rPr>
              <a:t>be exclusively for PC universities included in the partnership (JP) </a:t>
            </a:r>
          </a:p>
          <a:p>
            <a:pPr marL="242060" indent="242060" algn="just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գ"/>
              <a:buChar char="·"/>
            </a:pPr>
            <a:r>
              <a:rPr lang="en-US" sz="1147" b="1">
                <a:solidFill>
                  <a:srgbClr val="003299"/>
                </a:solidFill>
                <a:latin typeface="Tahoma" panose="02020603050405020304" pitchFamily="2"/>
              </a:rPr>
              <a:t>be exclusively for PC universities/institutions/organisations included in the partnership (SM) Not public administration! </a:t>
            </a:r>
          </a:p>
          <a:p>
            <a:pPr marL="242060" indent="242060" algn="just">
              <a:lnSpc>
                <a:spcPts val="1500"/>
              </a:lnSpc>
              <a:spcBef>
                <a:spcPts val="22"/>
              </a:spcBef>
              <a:spcAft>
                <a:spcPts val="0"/>
              </a:spcAft>
              <a:buFont typeface="գ"/>
              <a:buChar char="·"/>
            </a:pPr>
            <a:r>
              <a:rPr lang="en-US" sz="1147" b="1" spc="-31">
                <a:solidFill>
                  <a:srgbClr val="003299"/>
                </a:solidFill>
                <a:latin typeface="Tahoma" panose="02020603050405020304" pitchFamily="2"/>
              </a:rPr>
              <a:t>be exempt from VAT and custom duties (they are not eligible) </a:t>
            </a:r>
          </a:p>
          <a:p>
            <a:pPr marL="242060" indent="242060">
              <a:lnSpc>
                <a:spcPts val="1500"/>
              </a:lnSpc>
              <a:spcBef>
                <a:spcPts val="0"/>
              </a:spcBef>
              <a:spcAft>
                <a:spcPts val="22"/>
              </a:spcAft>
              <a:buFont typeface="գ"/>
              <a:buChar char="·"/>
            </a:pPr>
            <a:r>
              <a:rPr lang="en-US" sz="1147" b="1" spc="-13">
                <a:solidFill>
                  <a:srgbClr val="003299"/>
                </a:solidFill>
                <a:latin typeface="Tahoma" panose="02020603050405020304" pitchFamily="2"/>
              </a:rPr>
              <a:t>Depreciation does not apply: the overall cost of equipment is covered. Total expenses for equipment cannot exceed the 30% ceiling (10% flexibility). Co-financing is also subject to the 30% ceiling. </a:t>
            </a:r>
          </a:p>
        </p:txBody>
      </p:sp>
      <p:sp>
        <p:nvSpPr>
          <p:cNvPr id="142" name="Text Placeholder 141"/>
          <p:cNvSpPr>
            <a:spLocks noGrp="1"/>
          </p:cNvSpPr>
          <p:nvPr>
            <p:ph type="body" idx="10"/>
          </p:nvPr>
        </p:nvSpPr>
        <p:spPr>
          <a:xfrm>
            <a:off x="844363" y="4349003"/>
            <a:ext cx="1484779" cy="64377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41" rIns="0" bIns="0" anchor="t"/>
          <a:lstStyle/>
          <a:p>
            <a:pPr>
              <a:lnSpc>
                <a:spcPts val="2471"/>
              </a:lnSpc>
              <a:spcAft>
                <a:spcPts val="0"/>
              </a:spcAft>
            </a:pPr>
            <a:r>
              <a:rPr lang="en-US" sz="2074" b="1" spc="-35">
                <a:solidFill>
                  <a:srgbClr val="009999"/>
                </a:solidFill>
                <a:latin typeface="Tahoma" panose="02020603050405020304" pitchFamily="2"/>
              </a:rPr>
              <a:t>Supporting </a:t>
            </a:r>
          </a:p>
          <a:p>
            <a:pPr>
              <a:lnSpc>
                <a:spcPts val="2471"/>
              </a:lnSpc>
              <a:spcBef>
                <a:spcPts val="31"/>
              </a:spcBef>
              <a:spcAft>
                <a:spcPts val="0"/>
              </a:spcAft>
            </a:pPr>
            <a:r>
              <a:rPr lang="en-US" sz="2074" b="1" spc="-26">
                <a:solidFill>
                  <a:srgbClr val="009999"/>
                </a:solidFill>
                <a:latin typeface="Tahoma" panose="02020603050405020304" pitchFamily="2"/>
              </a:rPr>
              <a:t>documents </a:t>
            </a:r>
          </a:p>
        </p:txBody>
      </p:sp>
      <p:sp>
        <p:nvSpPr>
          <p:cNvPr id="143" name="Text Placeholder 142"/>
          <p:cNvSpPr>
            <a:spLocks noGrp="1"/>
          </p:cNvSpPr>
          <p:nvPr>
            <p:ph type="body" idx="10"/>
          </p:nvPr>
        </p:nvSpPr>
        <p:spPr>
          <a:xfrm>
            <a:off x="3216649" y="3855944"/>
            <a:ext cx="5311588" cy="74855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>
              <a:lnSpc>
                <a:spcPts val="1412"/>
              </a:lnSpc>
              <a:spcAft>
                <a:spcPts val="0"/>
              </a:spcAft>
            </a:pPr>
            <a:r>
              <a:rPr lang="en-US" sz="1147" b="1" spc="40">
                <a:solidFill>
                  <a:srgbClr val="003299"/>
                </a:solidFill>
                <a:latin typeface="Tahoma" panose="02020603050405020304" pitchFamily="2"/>
              </a:rPr>
              <a:t>The beneficiary shall </a:t>
            </a:r>
            <a:r>
              <a:rPr lang="en-US" sz="1147" b="1" u="sng" spc="40">
                <a:solidFill>
                  <a:srgbClr val="003299"/>
                </a:solidFill>
                <a:latin typeface="Tahoma" panose="02020603050405020304" pitchFamily="2"/>
              </a:rPr>
              <a:t>retain</a:t>
            </a:r>
            <a:r>
              <a:rPr lang="en-US" sz="1147" b="1" spc="40">
                <a:solidFill>
                  <a:srgbClr val="003299"/>
                </a:solidFill>
                <a:latin typeface="Tahoma" panose="02020603050405020304" pitchFamily="2"/>
              </a:rPr>
              <a:t> readable copies of: </a:t>
            </a:r>
          </a:p>
          <a:p>
            <a:pPr marL="242060" indent="24206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·"/>
            </a:pPr>
            <a:r>
              <a:rPr lang="en-US" sz="1147" b="1" spc="-35">
                <a:solidFill>
                  <a:srgbClr val="003299"/>
                </a:solidFill>
                <a:latin typeface="Tahoma" panose="02020603050405020304" pitchFamily="2"/>
              </a:rPr>
              <a:t>all invoices for all equipment declared costs </a:t>
            </a:r>
          </a:p>
          <a:p>
            <a:pPr marL="242060" indent="242060">
              <a:lnSpc>
                <a:spcPts val="1500"/>
              </a:lnSpc>
              <a:spcBef>
                <a:spcPts val="13"/>
              </a:spcBef>
              <a:spcAft>
                <a:spcPts val="0"/>
              </a:spcAft>
              <a:buFont typeface="Wingdings"/>
              <a:buChar char="·"/>
            </a:pPr>
            <a:r>
              <a:rPr lang="en-US" sz="1147" b="1">
                <a:solidFill>
                  <a:srgbClr val="003299"/>
                </a:solidFill>
                <a:latin typeface="Tahoma" panose="02020603050405020304" pitchFamily="2"/>
              </a:rPr>
              <a:t>proofs of tendering procedure (min. 3 quotations) for purchases above EUR 25,000 (no ‘saucissonage’!). </a:t>
            </a:r>
          </a:p>
        </p:txBody>
      </p:sp>
      <p:sp>
        <p:nvSpPr>
          <p:cNvPr id="144" name="Text Placeholder 143"/>
          <p:cNvSpPr>
            <a:spLocks noGrp="1"/>
          </p:cNvSpPr>
          <p:nvPr>
            <p:ph type="body" idx="10"/>
          </p:nvPr>
        </p:nvSpPr>
        <p:spPr>
          <a:xfrm>
            <a:off x="3216649" y="4785472"/>
            <a:ext cx="5338482" cy="70653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01" rIns="0" bIns="0" anchor="t"/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en-US" sz="1147" b="1" spc="40">
                <a:solidFill>
                  <a:srgbClr val="A2001F"/>
                </a:solidFill>
                <a:latin typeface="Tahoma" panose="02020603050405020304" pitchFamily="2"/>
              </a:rPr>
              <a:t>The Beneficiary shall </a:t>
            </a:r>
            <a:r>
              <a:rPr lang="en-US" sz="1147" b="1" u="sng" spc="40">
                <a:solidFill>
                  <a:srgbClr val="A2001F"/>
                </a:solidFill>
                <a:latin typeface="Tahoma" panose="02020603050405020304" pitchFamily="2"/>
              </a:rPr>
              <a:t>provide:</a:t>
            </a:r>
            <a:r>
              <a:rPr lang="en-US" sz="100" b="1" spc="40">
                <a:solidFill>
                  <a:srgbClr val="A2001F"/>
                </a:solidFill>
                <a:latin typeface="Tahoma" panose="02020603050405020304" pitchFamily="2"/>
              </a:rPr>
              <a:t> </a:t>
            </a:r>
          </a:p>
          <a:p>
            <a:pPr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47" b="1" spc="40">
                <a:solidFill>
                  <a:srgbClr val="A2001F"/>
                </a:solidFill>
                <a:latin typeface="Tahoma" panose="02020603050405020304" pitchFamily="2"/>
              </a:rPr>
              <a:t>Readable copies of invoices if the purchase is above EUR 25,000. </a:t>
            </a:r>
          </a:p>
          <a:p>
            <a:pPr algn="just">
              <a:lnSpc>
                <a:spcPts val="1235"/>
              </a:lnSpc>
              <a:spcBef>
                <a:spcPts val="13"/>
              </a:spcBef>
              <a:spcAft>
                <a:spcPts val="0"/>
              </a:spcAft>
            </a:pPr>
            <a:r>
              <a:rPr lang="en-US" sz="971" b="1" i="1">
                <a:solidFill>
                  <a:srgbClr val="A2001F"/>
                </a:solidFill>
                <a:latin typeface="Verdana" panose="02020603050405020304" pitchFamily="2"/>
              </a:rPr>
              <a:t>The names of the firms consulted (min. 3) have to be indicated in the Financial statement (Final report). </a:t>
            </a:r>
          </a:p>
        </p:txBody>
      </p:sp>
      <p:sp>
        <p:nvSpPr>
          <p:cNvPr id="145" name="Text Placeholder 144"/>
          <p:cNvSpPr>
            <a:spLocks noGrp="1"/>
          </p:cNvSpPr>
          <p:nvPr>
            <p:ph type="body" idx="10"/>
          </p:nvPr>
        </p:nvSpPr>
        <p:spPr>
          <a:xfrm>
            <a:off x="5295340" y="6007473"/>
            <a:ext cx="1422587" cy="1154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43" rIns="0" bIns="0" anchor="t"/>
          <a:lstStyle/>
          <a:p>
            <a:pPr>
              <a:lnSpc>
                <a:spcPts val="794"/>
              </a:lnSpc>
              <a:spcAft>
                <a:spcPts val="0"/>
              </a:spcAft>
            </a:pPr>
            <a:r>
              <a:rPr lang="en-US" sz="794" b="1" u="sng" spc="-13">
                <a:solidFill>
                  <a:srgbClr val="0000FF"/>
                </a:solidFill>
                <a:latin typeface="Times New Roman" panose="02020603050405020304" pitchFamily="1"/>
              </a:rPr>
              <a:t>http://eacea.ec.europa.eu/tempus</a:t>
            </a:r>
            <a:r>
              <a:rPr lang="en-US" sz="100" b="1" spc="-13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6485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1634" y="409014"/>
            <a:ext cx="8087285" cy="6045574"/>
          </a:xfrm>
          <a:prstGeom prst="rect">
            <a:avLst/>
          </a:prstGeom>
        </p:spPr>
      </p:pic>
      <p:sp>
        <p:nvSpPr>
          <p:cNvPr id="150" name="Text Placeholder 149"/>
          <p:cNvSpPr>
            <a:spLocks noGrp="1"/>
          </p:cNvSpPr>
          <p:nvPr>
            <p:ph type="body" idx="10"/>
          </p:nvPr>
        </p:nvSpPr>
        <p:spPr>
          <a:xfrm>
            <a:off x="790576" y="540684"/>
            <a:ext cx="3862107" cy="36026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 sz="2250" b="1" spc="71">
                <a:solidFill>
                  <a:srgbClr val="9F001E"/>
                </a:solidFill>
                <a:latin typeface="Tahoma" panose="02020603050405020304" pitchFamily="2"/>
              </a:rPr>
              <a:t>IV. Printing &amp; Publishing </a:t>
            </a:r>
          </a:p>
        </p:txBody>
      </p:sp>
      <p:sp>
        <p:nvSpPr>
          <p:cNvPr id="151" name="Text Placeholder 150"/>
          <p:cNvSpPr>
            <a:spLocks noGrp="1"/>
          </p:cNvSpPr>
          <p:nvPr>
            <p:ph type="body" idx="10"/>
          </p:nvPr>
        </p:nvSpPr>
        <p:spPr>
          <a:xfrm>
            <a:off x="3254189" y="1376083"/>
            <a:ext cx="3305175" cy="19442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284" rIns="0" bIns="0" anchor="t"/>
          <a:lstStyle/>
          <a:p>
            <a:pPr>
              <a:lnSpc>
                <a:spcPts val="1412"/>
              </a:lnSpc>
            </a:pPr>
            <a:r>
              <a:rPr lang="en-US" sz="1235" b="1" spc="-97">
                <a:solidFill>
                  <a:srgbClr val="003299"/>
                </a:solidFill>
                <a:latin typeface="Tahoma" panose="02020603050405020304" pitchFamily="2"/>
              </a:rPr>
              <a:t>Printing &amp; Publishing budget heading can cover: </a:t>
            </a:r>
          </a:p>
        </p:txBody>
      </p:sp>
      <p:sp>
        <p:nvSpPr>
          <p:cNvPr id="152" name="Text Placeholder 151"/>
          <p:cNvSpPr>
            <a:spLocks noGrp="1"/>
          </p:cNvSpPr>
          <p:nvPr>
            <p:ph type="body" idx="10"/>
          </p:nvPr>
        </p:nvSpPr>
        <p:spPr>
          <a:xfrm>
            <a:off x="852768" y="1825439"/>
            <a:ext cx="1169894" cy="35018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01" rIns="0" bIns="0" anchor="t"/>
          <a:lstStyle/>
          <a:p>
            <a:pPr>
              <a:lnSpc>
                <a:spcPts val="2647"/>
              </a:lnSpc>
            </a:pPr>
            <a:r>
              <a:rPr lang="en-US" sz="2250" b="1" spc="-75">
                <a:solidFill>
                  <a:srgbClr val="009999"/>
                </a:solidFill>
                <a:latin typeface="Tahoma" panose="02020603050405020304" pitchFamily="2"/>
              </a:rPr>
              <a:t>Purpose </a:t>
            </a:r>
          </a:p>
        </p:txBody>
      </p:sp>
      <p:sp>
        <p:nvSpPr>
          <p:cNvPr id="153" name="Text Placeholder 152"/>
          <p:cNvSpPr>
            <a:spLocks noGrp="1"/>
          </p:cNvSpPr>
          <p:nvPr>
            <p:ph type="body" idx="10"/>
          </p:nvPr>
        </p:nvSpPr>
        <p:spPr>
          <a:xfrm>
            <a:off x="3254188" y="1715060"/>
            <a:ext cx="3730438" cy="5625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indent="201717">
              <a:lnSpc>
                <a:spcPts val="1324"/>
              </a:lnSpc>
              <a:buFont typeface="գingdings"/>
              <a:buChar char="·"/>
            </a:pPr>
            <a:r>
              <a:rPr lang="en-US" sz="1235" b="1" spc="-84">
                <a:solidFill>
                  <a:srgbClr val="003299"/>
                </a:solidFill>
                <a:latin typeface="Tahoma" panose="02020603050405020304" pitchFamily="2"/>
              </a:rPr>
              <a:t>paper and electronic productions (electronic form) </a:t>
            </a:r>
          </a:p>
          <a:p>
            <a:pPr indent="201717">
              <a:lnSpc>
                <a:spcPts val="1324"/>
              </a:lnSpc>
              <a:spcBef>
                <a:spcPts val="0"/>
              </a:spcBef>
              <a:buFont typeface="գingdings"/>
              <a:buChar char="·"/>
            </a:pPr>
            <a:r>
              <a:rPr lang="en-US" sz="1235" b="1" spc="-88">
                <a:solidFill>
                  <a:srgbClr val="003299"/>
                </a:solidFill>
                <a:latin typeface="Tahoma" panose="02020603050405020304" pitchFamily="2"/>
              </a:rPr>
              <a:t>design, development and establishment of website </a:t>
            </a:r>
          </a:p>
          <a:p>
            <a:pPr indent="201717">
              <a:lnSpc>
                <a:spcPts val="1500"/>
              </a:lnSpc>
              <a:spcBef>
                <a:spcPts val="0"/>
              </a:spcBef>
              <a:spcAft>
                <a:spcPts val="229"/>
              </a:spcAft>
              <a:buFont typeface="գingdings"/>
              <a:buChar char="·"/>
            </a:pPr>
            <a:r>
              <a:rPr lang="en-US" sz="1235" b="1" spc="-97">
                <a:solidFill>
                  <a:srgbClr val="003299"/>
                </a:solidFill>
                <a:latin typeface="Tahoma" panose="02020603050405020304" pitchFamily="2"/>
              </a:rPr>
              <a:t>photocopying of teaching materials/documentation </a:t>
            </a:r>
          </a:p>
        </p:txBody>
      </p:sp>
      <p:sp>
        <p:nvSpPr>
          <p:cNvPr id="154" name="Text Placeholder 153"/>
          <p:cNvSpPr>
            <a:spLocks noGrp="1"/>
          </p:cNvSpPr>
          <p:nvPr>
            <p:ph type="body" idx="10"/>
          </p:nvPr>
        </p:nvSpPr>
        <p:spPr>
          <a:xfrm>
            <a:off x="3246344" y="2427755"/>
            <a:ext cx="2823882" cy="22355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>
              <a:lnSpc>
                <a:spcPts val="1500"/>
              </a:lnSpc>
              <a:spcAft>
                <a:spcPts val="212"/>
              </a:spcAft>
            </a:pPr>
            <a:r>
              <a:rPr lang="en-US" sz="1235" b="1" spc="-62">
                <a:solidFill>
                  <a:srgbClr val="003299"/>
                </a:solidFill>
                <a:latin typeface="Tahoma" panose="02020603050405020304" pitchFamily="2"/>
              </a:rPr>
              <a:t>General photocopying </a:t>
            </a:r>
            <a:r>
              <a:rPr lang="en-US" sz="1191" b="1" spc="-62">
                <a:solidFill>
                  <a:srgbClr val="003299"/>
                </a:solidFill>
                <a:latin typeface="Verdana" panose="02020603050405020304" pitchFamily="2"/>
              </a:rPr>
              <a:t>4 </a:t>
            </a:r>
            <a:r>
              <a:rPr lang="en-US" sz="1235" b="1" spc="-62">
                <a:solidFill>
                  <a:srgbClr val="003299"/>
                </a:solidFill>
                <a:latin typeface="Tahoma" panose="02020603050405020304" pitchFamily="2"/>
              </a:rPr>
              <a:t>Indirect Costs </a:t>
            </a:r>
          </a:p>
        </p:txBody>
      </p:sp>
      <p:sp>
        <p:nvSpPr>
          <p:cNvPr id="155" name="Text Placeholder 154"/>
          <p:cNvSpPr>
            <a:spLocks noGrp="1"/>
          </p:cNvSpPr>
          <p:nvPr>
            <p:ph type="body" idx="10"/>
          </p:nvPr>
        </p:nvSpPr>
        <p:spPr>
          <a:xfrm>
            <a:off x="699247" y="2922494"/>
            <a:ext cx="1686485" cy="29695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01" rIns="0" bIns="0" anchor="t"/>
          <a:lstStyle/>
          <a:p>
            <a:pPr>
              <a:lnSpc>
                <a:spcPts val="2735"/>
              </a:lnSpc>
            </a:pPr>
            <a:r>
              <a:rPr lang="en-US" sz="2250" b="1" spc="-35">
                <a:solidFill>
                  <a:srgbClr val="009999"/>
                </a:solidFill>
                <a:latin typeface="Tahoma" panose="02020603050405020304" pitchFamily="2"/>
              </a:rPr>
              <a:t>Contractual </a:t>
            </a:r>
          </a:p>
        </p:txBody>
      </p:sp>
      <p:sp>
        <p:nvSpPr>
          <p:cNvPr id="156" name="Text Placeholder 155"/>
          <p:cNvSpPr>
            <a:spLocks noGrp="1"/>
          </p:cNvSpPr>
          <p:nvPr>
            <p:ph type="body" idx="10"/>
          </p:nvPr>
        </p:nvSpPr>
        <p:spPr>
          <a:xfrm>
            <a:off x="1242732" y="3219450"/>
            <a:ext cx="707091" cy="39892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163" rIns="0" bIns="0" anchor="t"/>
          <a:lstStyle/>
          <a:p>
            <a:pPr>
              <a:lnSpc>
                <a:spcPts val="2647"/>
              </a:lnSpc>
            </a:pPr>
            <a:r>
              <a:rPr lang="en-US" sz="2250" b="1" spc="-101">
                <a:solidFill>
                  <a:srgbClr val="009999"/>
                </a:solidFill>
                <a:latin typeface="Tahoma" panose="02020603050405020304" pitchFamily="2"/>
              </a:rPr>
              <a:t>rules </a:t>
            </a:r>
          </a:p>
        </p:txBody>
      </p:sp>
      <p:sp>
        <p:nvSpPr>
          <p:cNvPr id="157" name="Text Placeholder 156"/>
          <p:cNvSpPr>
            <a:spLocks noGrp="1"/>
          </p:cNvSpPr>
          <p:nvPr>
            <p:ph type="body" idx="10"/>
          </p:nvPr>
        </p:nvSpPr>
        <p:spPr>
          <a:xfrm>
            <a:off x="3221691" y="3078256"/>
            <a:ext cx="5298141" cy="19722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82" rIns="0" bIns="0" anchor="t"/>
          <a:lstStyle/>
          <a:p>
            <a:pPr>
              <a:lnSpc>
                <a:spcPts val="1412"/>
              </a:lnSpc>
            </a:pPr>
            <a:r>
              <a:rPr lang="en-US" sz="1235" b="1" spc="26">
                <a:solidFill>
                  <a:srgbClr val="003299"/>
                </a:solidFill>
                <a:latin typeface="Tahoma" panose="02020603050405020304" pitchFamily="2"/>
              </a:rPr>
              <a:t>Internal staff costs may not be covered by this budget heading </a:t>
            </a:r>
          </a:p>
        </p:txBody>
      </p:sp>
      <p:sp>
        <p:nvSpPr>
          <p:cNvPr id="158" name="Text Placeholder 157"/>
          <p:cNvSpPr>
            <a:spLocks noGrp="1"/>
          </p:cNvSpPr>
          <p:nvPr>
            <p:ph type="body" idx="10"/>
          </p:nvPr>
        </p:nvSpPr>
        <p:spPr>
          <a:xfrm>
            <a:off x="3224493" y="3275479"/>
            <a:ext cx="3337672" cy="18825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>
              <a:lnSpc>
                <a:spcPts val="1500"/>
              </a:lnSpc>
            </a:pPr>
            <a:r>
              <a:rPr lang="en-US" sz="1235" b="1" spc="-13">
                <a:solidFill>
                  <a:srgbClr val="003299"/>
                </a:solidFill>
                <a:latin typeface="Tahoma" panose="02020603050405020304" pitchFamily="2"/>
              </a:rPr>
              <a:t>(i.e. web updating and web maintenance). </a:t>
            </a:r>
          </a:p>
        </p:txBody>
      </p:sp>
      <p:sp>
        <p:nvSpPr>
          <p:cNvPr id="159" name="Text Placeholder 158"/>
          <p:cNvSpPr>
            <a:spLocks noGrp="1"/>
          </p:cNvSpPr>
          <p:nvPr>
            <p:ph type="body" idx="10"/>
          </p:nvPr>
        </p:nvSpPr>
        <p:spPr>
          <a:xfrm>
            <a:off x="750234" y="4194922"/>
            <a:ext cx="1610846" cy="6958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01" rIns="0" bIns="0" anchor="t"/>
          <a:lstStyle/>
          <a:p>
            <a:pPr>
              <a:lnSpc>
                <a:spcPts val="2735"/>
              </a:lnSpc>
            </a:pPr>
            <a:r>
              <a:rPr lang="en-US" sz="2250" b="1" spc="-35">
                <a:solidFill>
                  <a:srgbClr val="009999"/>
                </a:solidFill>
                <a:latin typeface="Tahoma" panose="02020603050405020304" pitchFamily="2"/>
              </a:rPr>
              <a:t>Supporting </a:t>
            </a:r>
          </a:p>
          <a:p>
            <a:pPr>
              <a:lnSpc>
                <a:spcPts val="2647"/>
              </a:lnSpc>
              <a:spcBef>
                <a:spcPts val="40"/>
              </a:spcBef>
            </a:pPr>
            <a:r>
              <a:rPr lang="en-US" sz="2250" b="1" spc="-26">
                <a:solidFill>
                  <a:srgbClr val="009999"/>
                </a:solidFill>
                <a:latin typeface="Tahoma" panose="02020603050405020304" pitchFamily="2"/>
              </a:rPr>
              <a:t>documents </a:t>
            </a:r>
          </a:p>
        </p:txBody>
      </p:sp>
      <p:sp>
        <p:nvSpPr>
          <p:cNvPr id="160" name="Text Placeholder 159"/>
          <p:cNvSpPr>
            <a:spLocks noGrp="1"/>
          </p:cNvSpPr>
          <p:nvPr>
            <p:ph type="body" idx="10"/>
          </p:nvPr>
        </p:nvSpPr>
        <p:spPr>
          <a:xfrm>
            <a:off x="3213847" y="3880037"/>
            <a:ext cx="5314390" cy="5709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62" rIns="0" bIns="0" anchor="t"/>
          <a:lstStyle/>
          <a:p>
            <a:pPr algn="just">
              <a:lnSpc>
                <a:spcPts val="1500"/>
              </a:lnSpc>
            </a:pPr>
            <a:r>
              <a:rPr lang="en-US" sz="1235" b="1">
                <a:solidFill>
                  <a:srgbClr val="003299"/>
                </a:solidFill>
                <a:latin typeface="Tahoma" panose="02020603050405020304" pitchFamily="2"/>
              </a:rPr>
              <a:t>The beneficiary shall </a:t>
            </a:r>
            <a:r>
              <a:rPr lang="en-US" sz="1235" b="1" u="sng">
                <a:solidFill>
                  <a:srgbClr val="003299"/>
                </a:solidFill>
                <a:latin typeface="Tahoma" panose="02020603050405020304" pitchFamily="2"/>
              </a:rPr>
              <a:t>retain</a:t>
            </a:r>
            <a:r>
              <a:rPr lang="en-US" sz="1235" b="1">
                <a:solidFill>
                  <a:srgbClr val="003299"/>
                </a:solidFill>
                <a:latin typeface="Tahoma" panose="02020603050405020304" pitchFamily="2"/>
              </a:rPr>
              <a:t> with the project accounts readable copies of all invoices (internal invoices to be issued for in-house printing and publishing). </a:t>
            </a:r>
          </a:p>
        </p:txBody>
      </p:sp>
      <p:sp>
        <p:nvSpPr>
          <p:cNvPr id="161" name="Text Placeholder 160"/>
          <p:cNvSpPr>
            <a:spLocks noGrp="1"/>
          </p:cNvSpPr>
          <p:nvPr>
            <p:ph type="body" idx="10"/>
          </p:nvPr>
        </p:nvSpPr>
        <p:spPr>
          <a:xfrm>
            <a:off x="3213847" y="4633073"/>
            <a:ext cx="5317191" cy="19442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82" rIns="0" bIns="0" anchor="t"/>
          <a:lstStyle/>
          <a:p>
            <a:pPr>
              <a:lnSpc>
                <a:spcPts val="1500"/>
              </a:lnSpc>
            </a:pPr>
            <a:r>
              <a:rPr lang="en-US" sz="1235" b="1">
                <a:solidFill>
                  <a:srgbClr val="9F001E"/>
                </a:solidFill>
                <a:latin typeface="Tahoma" panose="02020603050405020304" pitchFamily="2"/>
              </a:rPr>
              <a:t>The beneficiary is not requested to send any supporting document </a:t>
            </a:r>
          </a:p>
        </p:txBody>
      </p:sp>
      <p:sp>
        <p:nvSpPr>
          <p:cNvPr id="162" name="Text Placeholder 161"/>
          <p:cNvSpPr>
            <a:spLocks noGrp="1"/>
          </p:cNvSpPr>
          <p:nvPr>
            <p:ph type="body" idx="10"/>
          </p:nvPr>
        </p:nvSpPr>
        <p:spPr>
          <a:xfrm>
            <a:off x="3213847" y="4827495"/>
            <a:ext cx="1673038" cy="18545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>
              <a:lnSpc>
                <a:spcPts val="1412"/>
              </a:lnSpc>
            </a:pPr>
            <a:r>
              <a:rPr lang="en-US" sz="1235" b="1" spc="-18">
                <a:solidFill>
                  <a:srgbClr val="9F001E"/>
                </a:solidFill>
                <a:latin typeface="Tahoma" panose="02020603050405020304" pitchFamily="2"/>
              </a:rPr>
              <a:t>with the Final report. </a:t>
            </a:r>
          </a:p>
        </p:txBody>
      </p:sp>
      <p:sp>
        <p:nvSpPr>
          <p:cNvPr id="163" name="Text Placeholder 162"/>
          <p:cNvSpPr>
            <a:spLocks noGrp="1"/>
          </p:cNvSpPr>
          <p:nvPr>
            <p:ph type="body" idx="10"/>
          </p:nvPr>
        </p:nvSpPr>
        <p:spPr>
          <a:xfrm>
            <a:off x="5295340" y="6007473"/>
            <a:ext cx="1422587" cy="1154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43" rIns="0" bIns="0" anchor="t"/>
          <a:lstStyle/>
          <a:p>
            <a:pPr>
              <a:lnSpc>
                <a:spcPts val="794"/>
              </a:lnSpc>
            </a:pPr>
            <a:r>
              <a:rPr lang="en-US" sz="794" b="1" u="sng" spc="-13">
                <a:solidFill>
                  <a:srgbClr val="0000FF"/>
                </a:solidFill>
                <a:latin typeface="Times New Roman" panose="02020603050405020304" pitchFamily="1"/>
              </a:rPr>
              <a:t>http://eacea.ec.europa.eu/tempus</a:t>
            </a:r>
            <a:r>
              <a:rPr lang="en-US" sz="100" b="1" spc="-13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774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 Placeholder 165"/>
          <p:cNvSpPr>
            <a:spLocks noGrp="1"/>
          </p:cNvSpPr>
          <p:nvPr>
            <p:ph type="body" idx="10"/>
          </p:nvPr>
        </p:nvSpPr>
        <p:spPr>
          <a:xfrm>
            <a:off x="691403" y="4566398"/>
            <a:ext cx="1729068" cy="903754"/>
          </a:xfrm>
          <a:prstGeom prst="rect">
            <a:avLst/>
          </a:prstGeom>
          <a:solidFill>
            <a:srgbClr val="FFFFFF"/>
          </a:solidFill>
          <a:ln w="15240" cmpd="sng">
            <a:solidFill>
              <a:srgbClr val="0032CC"/>
            </a:solidFill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168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1634" y="4816849"/>
            <a:ext cx="8084484" cy="1653988"/>
          </a:xfrm>
          <a:prstGeom prst="rect">
            <a:avLst/>
          </a:prstGeom>
        </p:spPr>
      </p:pic>
      <p:pic>
        <p:nvPicPr>
          <p:cNvPr id="170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148728" y="1188944"/>
            <a:ext cx="6460191" cy="4343400"/>
          </a:xfrm>
          <a:prstGeom prst="rect">
            <a:avLst/>
          </a:prstGeom>
        </p:spPr>
      </p:pic>
      <p:pic>
        <p:nvPicPr>
          <p:cNvPr id="173" name="Imag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946526" y="473449"/>
            <a:ext cx="1511674" cy="623607"/>
          </a:xfrm>
          <a:prstGeom prst="rect">
            <a:avLst/>
          </a:prstGeom>
        </p:spPr>
      </p:pic>
      <p:sp>
        <p:nvSpPr>
          <p:cNvPr id="171" name="Text Placeholder 170"/>
          <p:cNvSpPr>
            <a:spLocks noGrp="1"/>
          </p:cNvSpPr>
          <p:nvPr>
            <p:ph type="body" idx="10"/>
          </p:nvPr>
        </p:nvSpPr>
        <p:spPr>
          <a:xfrm>
            <a:off x="521634" y="583827"/>
            <a:ext cx="2584637" cy="34906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indent="0" algn="r">
              <a:lnSpc>
                <a:spcPts val="2735"/>
              </a:lnSpc>
            </a:pPr>
            <a:r>
              <a:rPr lang="en-US" sz="2250" b="1" spc="101">
                <a:solidFill>
                  <a:srgbClr val="A1001F"/>
                </a:solidFill>
                <a:latin typeface="Tahoma" panose="02020603050405020304" pitchFamily="2"/>
              </a:rPr>
              <a:t>V. Other costs </a:t>
            </a:r>
          </a:p>
        </p:txBody>
      </p:sp>
      <p:sp>
        <p:nvSpPr>
          <p:cNvPr id="174" name="Text Placeholder 173"/>
          <p:cNvSpPr>
            <a:spLocks noGrp="1"/>
          </p:cNvSpPr>
          <p:nvPr>
            <p:ph type="body" idx="10"/>
          </p:nvPr>
        </p:nvSpPr>
        <p:spPr>
          <a:xfrm>
            <a:off x="3291728" y="1288117"/>
            <a:ext cx="5320553" cy="147413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indent="0">
              <a:lnSpc>
                <a:spcPts val="1235"/>
              </a:lnSpc>
            </a:pPr>
            <a:r>
              <a:rPr lang="en-US" sz="1147" b="1" spc="40">
                <a:solidFill>
                  <a:srgbClr val="003299"/>
                </a:solidFill>
                <a:latin typeface="Tahoma" panose="02020603050405020304" pitchFamily="2"/>
              </a:rPr>
              <a:t>Other costs budget heading can cover: </a:t>
            </a:r>
          </a:p>
          <a:p>
            <a:pPr marL="242060" marR="443777" indent="242060">
              <a:lnSpc>
                <a:spcPts val="1500"/>
              </a:lnSpc>
              <a:spcBef>
                <a:spcPts val="0"/>
              </a:spcBef>
              <a:buFont typeface="գingdings"/>
              <a:buChar char="·"/>
            </a:pPr>
            <a:r>
              <a:rPr lang="en-US" sz="1147" b="1">
                <a:solidFill>
                  <a:srgbClr val="003299"/>
                </a:solidFill>
                <a:latin typeface="Tahoma" panose="02020603050405020304" pitchFamily="2"/>
              </a:rPr>
              <a:t>Costs related to dissemination of information (advertising in media, promotional materials such as pen, bags, posters, etc.) </a:t>
            </a:r>
          </a:p>
          <a:p>
            <a:pPr marL="242060" indent="242060">
              <a:lnSpc>
                <a:spcPts val="1500"/>
              </a:lnSpc>
              <a:spcBef>
                <a:spcPts val="0"/>
              </a:spcBef>
              <a:buFont typeface="գingdings"/>
              <a:buChar char="·"/>
            </a:pPr>
            <a:r>
              <a:rPr lang="en-US" sz="1147" b="1" spc="-40">
                <a:solidFill>
                  <a:srgbClr val="003299"/>
                </a:solidFill>
                <a:latin typeface="Tahoma" panose="02020603050405020304" pitchFamily="2"/>
              </a:rPr>
              <a:t>Inter-project coaching (maximum of EUR 2,500) </a:t>
            </a:r>
          </a:p>
          <a:p>
            <a:pPr marL="242060" indent="242060">
              <a:lnSpc>
                <a:spcPts val="1500"/>
              </a:lnSpc>
              <a:spcBef>
                <a:spcPts val="0"/>
              </a:spcBef>
              <a:buFont typeface="գingdings"/>
              <a:buChar char="·"/>
            </a:pPr>
            <a:r>
              <a:rPr lang="en-US" sz="1147" b="1" spc="-35">
                <a:solidFill>
                  <a:srgbClr val="003299"/>
                </a:solidFill>
                <a:latin typeface="Tahoma" panose="02020603050405020304" pitchFamily="2"/>
              </a:rPr>
              <a:t>Bank charges (including bank guarantee charges where requested) </a:t>
            </a:r>
          </a:p>
          <a:p>
            <a:pPr marL="242060" indent="242060">
              <a:lnSpc>
                <a:spcPts val="1412"/>
              </a:lnSpc>
              <a:spcBef>
                <a:spcPts val="0"/>
              </a:spcBef>
              <a:buFont typeface="գingdings"/>
              <a:buChar char="·"/>
            </a:pPr>
            <a:r>
              <a:rPr lang="en-US" sz="1147" b="1" spc="-44">
                <a:solidFill>
                  <a:srgbClr val="003299"/>
                </a:solidFill>
                <a:latin typeface="Tahoma" panose="02020603050405020304" pitchFamily="2"/>
              </a:rPr>
              <a:t>External audit fees </a:t>
            </a:r>
          </a:p>
          <a:p>
            <a:pPr marL="242060" marR="80687" indent="242060">
              <a:lnSpc>
                <a:spcPts val="1500"/>
              </a:lnSpc>
              <a:spcBef>
                <a:spcPts val="4"/>
              </a:spcBef>
              <a:buFont typeface="գingdings"/>
              <a:buChar char="·"/>
            </a:pPr>
            <a:r>
              <a:rPr lang="en-US" sz="1147" b="1" spc="-44">
                <a:solidFill>
                  <a:srgbClr val="003299"/>
                </a:solidFill>
                <a:latin typeface="Tahoma" panose="02020603050405020304" pitchFamily="2"/>
              </a:rPr>
              <a:t>Language / IT courses, translation services, evaluation activities if subcontracted to external service providers </a:t>
            </a:r>
            <a:r>
              <a:rPr lang="en-US" sz="1147" b="1" u="sng" spc="-44">
                <a:solidFill>
                  <a:srgbClr val="003299"/>
                </a:solidFill>
                <a:latin typeface="Tahoma" panose="02020603050405020304" pitchFamily="2"/>
              </a:rPr>
              <a:t>(when performed by internal </a:t>
            </a:r>
          </a:p>
        </p:txBody>
      </p:sp>
      <p:sp>
        <p:nvSpPr>
          <p:cNvPr id="175" name="Text Placeholder 174"/>
          <p:cNvSpPr>
            <a:spLocks noGrp="1"/>
          </p:cNvSpPr>
          <p:nvPr>
            <p:ph type="body" idx="10"/>
          </p:nvPr>
        </p:nvSpPr>
        <p:spPr>
          <a:xfrm>
            <a:off x="691403" y="1898837"/>
            <a:ext cx="1454524" cy="527237"/>
          </a:xfrm>
          <a:prstGeom prst="rect">
            <a:avLst/>
          </a:prstGeom>
          <a:noFill/>
          <a:ln w="15240" cmpd="sng">
            <a:solidFill>
              <a:srgbClr val="0032CC"/>
            </a:solidFill>
            <a:prstDash val="solid"/>
          </a:ln>
        </p:spPr>
        <p:txBody>
          <a:bodyPr vert="horz" lIns="0" tIns="80122" rIns="0" bIns="0" anchor="t"/>
          <a:lstStyle/>
          <a:p>
            <a:pPr marL="121030" indent="0">
              <a:lnSpc>
                <a:spcPts val="2735"/>
              </a:lnSpc>
              <a:spcAft>
                <a:spcPts val="609"/>
              </a:spcAft>
            </a:pPr>
            <a:r>
              <a:rPr lang="en-US" sz="2250" b="1">
                <a:solidFill>
                  <a:srgbClr val="00999A"/>
                </a:solidFill>
                <a:latin typeface="Tahoma" panose="02020603050405020304" pitchFamily="2"/>
              </a:rPr>
              <a:t>Purpose </a:t>
            </a:r>
          </a:p>
        </p:txBody>
      </p:sp>
      <p:sp>
        <p:nvSpPr>
          <p:cNvPr id="176" name="Text Placeholder 175"/>
          <p:cNvSpPr>
            <a:spLocks noGrp="1"/>
          </p:cNvSpPr>
          <p:nvPr>
            <p:ph type="body" idx="10"/>
          </p:nvPr>
        </p:nvSpPr>
        <p:spPr>
          <a:xfrm>
            <a:off x="537882" y="2928656"/>
            <a:ext cx="8090647" cy="57318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985406" indent="0">
              <a:lnSpc>
                <a:spcPts val="1500"/>
              </a:lnSpc>
            </a:pPr>
            <a:r>
              <a:rPr lang="en-US" sz="1147" b="1" u="sng" spc="-49">
                <a:solidFill>
                  <a:srgbClr val="003299"/>
                </a:solidFill>
                <a:latin typeface="Tahoma" panose="02020603050405020304" pitchFamily="2"/>
              </a:rPr>
              <a:t>staff</a:t>
            </a:r>
            <a:r>
              <a:rPr lang="en-US" sz="1544" b="1" spc="22">
                <a:solidFill>
                  <a:srgbClr val="003299"/>
                </a:solidFill>
                <a:latin typeface="Tahoma" panose="02020603050405020304" pitchFamily="2"/>
              </a:rPr>
              <a:t> 4 </a:t>
            </a:r>
            <a:r>
              <a:rPr lang="en-US" sz="1147" b="1" spc="-49">
                <a:solidFill>
                  <a:srgbClr val="003299"/>
                </a:solidFill>
                <a:latin typeface="Tahoma" panose="02020603050405020304" pitchFamily="2"/>
              </a:rPr>
              <a:t>Staff Costs) </a:t>
            </a:r>
          </a:p>
          <a:p>
            <a:pPr marL="2985406" marR="363090" indent="201717">
              <a:lnSpc>
                <a:spcPts val="1500"/>
              </a:lnSpc>
              <a:spcBef>
                <a:spcPts val="44"/>
              </a:spcBef>
              <a:spcAft>
                <a:spcPts val="18"/>
              </a:spcAft>
              <a:buFont typeface="գingdings"/>
              <a:buChar char="·"/>
            </a:pPr>
            <a:r>
              <a:rPr lang="en-US" sz="1147" b="1" spc="-35">
                <a:solidFill>
                  <a:srgbClr val="003299"/>
                </a:solidFill>
                <a:latin typeface="Tahoma" panose="02020603050405020304" pitchFamily="2"/>
              </a:rPr>
              <a:t>Hire of premises for dissemination events (prior EACEA authorisation needed). </a:t>
            </a:r>
          </a:p>
        </p:txBody>
      </p:sp>
      <p:sp>
        <p:nvSpPr>
          <p:cNvPr id="177" name="Text Placeholder 176"/>
          <p:cNvSpPr>
            <a:spLocks noGrp="1"/>
          </p:cNvSpPr>
          <p:nvPr>
            <p:ph type="body" idx="10"/>
          </p:nvPr>
        </p:nvSpPr>
        <p:spPr>
          <a:xfrm>
            <a:off x="3275480" y="3743885"/>
            <a:ext cx="5336801" cy="56701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80687" indent="0" algn="just">
              <a:lnSpc>
                <a:spcPts val="1500"/>
              </a:lnSpc>
            </a:pPr>
            <a:r>
              <a:rPr lang="en-US" sz="1147" b="1" spc="-40">
                <a:solidFill>
                  <a:srgbClr val="003299"/>
                </a:solidFill>
                <a:latin typeface="Tahoma" panose="02020603050405020304" pitchFamily="2"/>
              </a:rPr>
              <a:t>Ineligible costs: </a:t>
            </a:r>
            <a:r>
              <a:rPr lang="en-US" sz="1147" b="1" u="sng" spc="-40">
                <a:solidFill>
                  <a:srgbClr val="003299"/>
                </a:solidFill>
                <a:latin typeface="Tahoma" panose="02020603050405020304" pitchFamily="2"/>
              </a:rPr>
              <a:t>hospitality costs,</a:t>
            </a:r>
            <a:r>
              <a:rPr lang="en-US" sz="1147" b="1" spc="-40">
                <a:solidFill>
                  <a:srgbClr val="003299"/>
                </a:solidFill>
                <a:latin typeface="Tahoma" panose="02020603050405020304" pitchFamily="2"/>
              </a:rPr>
              <a:t> costs related to the use of materials &amp; equipment incurred by institutions when hosting students/ staff, registration fees for courses/conferences, </a:t>
            </a:r>
            <a:r>
              <a:rPr lang="en-US" sz="1147" b="1" u="sng" spc="-40">
                <a:solidFill>
                  <a:srgbClr val="003299"/>
                </a:solidFill>
                <a:latin typeface="Tahoma" panose="02020603050405020304" pitchFamily="2"/>
              </a:rPr>
              <a:t>exchange losses,</a:t>
            </a:r>
            <a:r>
              <a:rPr lang="en-US" sz="1147" b="1" spc="-40">
                <a:solidFill>
                  <a:srgbClr val="003299"/>
                </a:solidFill>
                <a:latin typeface="Tahoma" panose="02020603050405020304" pitchFamily="2"/>
              </a:rPr>
              <a:t> etc. </a:t>
            </a:r>
          </a:p>
        </p:txBody>
      </p:sp>
      <p:sp>
        <p:nvSpPr>
          <p:cNvPr id="178" name="Text Placeholder 177"/>
          <p:cNvSpPr>
            <a:spLocks noGrp="1"/>
          </p:cNvSpPr>
          <p:nvPr>
            <p:ph type="body" idx="10"/>
          </p:nvPr>
        </p:nvSpPr>
        <p:spPr>
          <a:xfrm>
            <a:off x="691404" y="3485590"/>
            <a:ext cx="1793501" cy="838760"/>
          </a:xfrm>
          <a:prstGeom prst="rect">
            <a:avLst/>
          </a:prstGeom>
          <a:noFill/>
          <a:ln w="15240" cmpd="sng">
            <a:solidFill>
              <a:srgbClr val="0032CC"/>
            </a:solidFill>
            <a:prstDash val="solid"/>
          </a:ln>
        </p:spPr>
        <p:txBody>
          <a:bodyPr vert="horz" lIns="0" tIns="61072" rIns="0" bIns="0" anchor="t"/>
          <a:lstStyle/>
          <a:p>
            <a:pPr marL="0" indent="0">
              <a:lnSpc>
                <a:spcPts val="2735"/>
              </a:lnSpc>
            </a:pPr>
            <a:r>
              <a:rPr lang="en-US" sz="2250" b="1" spc="4">
                <a:solidFill>
                  <a:srgbClr val="00999A"/>
                </a:solidFill>
                <a:latin typeface="Tahoma" panose="02020603050405020304" pitchFamily="2"/>
              </a:rPr>
              <a:t>Contractual </a:t>
            </a:r>
          </a:p>
          <a:p>
            <a:pPr marL="524463" indent="0">
              <a:lnSpc>
                <a:spcPts val="2735"/>
              </a:lnSpc>
              <a:spcBef>
                <a:spcPts val="57"/>
              </a:spcBef>
              <a:spcAft>
                <a:spcPts val="441"/>
              </a:spcAft>
            </a:pPr>
            <a:r>
              <a:rPr lang="en-US" sz="2250" b="1" spc="-4">
                <a:solidFill>
                  <a:srgbClr val="00999A"/>
                </a:solidFill>
                <a:latin typeface="Tahoma" panose="02020603050405020304" pitchFamily="2"/>
              </a:rPr>
              <a:t>rules </a:t>
            </a:r>
          </a:p>
        </p:txBody>
      </p:sp>
      <p:sp>
        <p:nvSpPr>
          <p:cNvPr id="179" name="Text Placeholder 178"/>
          <p:cNvSpPr>
            <a:spLocks noGrp="1"/>
          </p:cNvSpPr>
          <p:nvPr>
            <p:ph type="body" idx="10"/>
          </p:nvPr>
        </p:nvSpPr>
        <p:spPr>
          <a:xfrm>
            <a:off x="3286686" y="4612342"/>
            <a:ext cx="5325596" cy="15856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indent="0">
              <a:lnSpc>
                <a:spcPts val="1235"/>
              </a:lnSpc>
            </a:pPr>
            <a:r>
              <a:rPr lang="en-US" sz="1147" b="1" spc="62">
                <a:solidFill>
                  <a:srgbClr val="003299"/>
                </a:solidFill>
                <a:latin typeface="Tahoma" panose="02020603050405020304" pitchFamily="2"/>
              </a:rPr>
              <a:t>The beneficiary shall </a:t>
            </a:r>
            <a:r>
              <a:rPr lang="en-US" sz="1147" b="1" u="sng" spc="62">
                <a:solidFill>
                  <a:srgbClr val="003299"/>
                </a:solidFill>
                <a:latin typeface="Tahoma" panose="02020603050405020304" pitchFamily="2"/>
              </a:rPr>
              <a:t>retain</a:t>
            </a:r>
            <a:r>
              <a:rPr lang="en-US" sz="1147" b="1" spc="62">
                <a:solidFill>
                  <a:srgbClr val="003299"/>
                </a:solidFill>
                <a:latin typeface="Tahoma" panose="02020603050405020304" pitchFamily="2"/>
              </a:rPr>
              <a:t> with the project's accounts readable </a:t>
            </a:r>
          </a:p>
        </p:txBody>
      </p:sp>
      <p:sp>
        <p:nvSpPr>
          <p:cNvPr id="180" name="Text Placeholder 179"/>
          <p:cNvSpPr>
            <a:spLocks noGrp="1"/>
          </p:cNvSpPr>
          <p:nvPr>
            <p:ph type="body" idx="10"/>
          </p:nvPr>
        </p:nvSpPr>
        <p:spPr>
          <a:xfrm>
            <a:off x="521634" y="4733365"/>
            <a:ext cx="1839446" cy="581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01717" indent="0">
              <a:lnSpc>
                <a:spcPts val="2206"/>
              </a:lnSpc>
            </a:pPr>
            <a:r>
              <a:rPr lang="en-US" sz="2250" b="1" spc="-13">
                <a:solidFill>
                  <a:srgbClr val="00999A"/>
                </a:solidFill>
                <a:latin typeface="Tahoma" panose="02020603050405020304" pitchFamily="2"/>
              </a:rPr>
              <a:t>Supporting </a:t>
            </a:r>
          </a:p>
          <a:p>
            <a:pPr marL="201717" indent="0">
              <a:lnSpc>
                <a:spcPts val="2294"/>
              </a:lnSpc>
              <a:spcBef>
                <a:spcPts val="35"/>
              </a:spcBef>
            </a:pPr>
            <a:r>
              <a:rPr lang="en-US" sz="2250" b="1" spc="-4">
                <a:solidFill>
                  <a:srgbClr val="00999A"/>
                </a:solidFill>
                <a:latin typeface="Tahoma" panose="02020603050405020304" pitchFamily="2"/>
              </a:rPr>
              <a:t>documents </a:t>
            </a:r>
          </a:p>
        </p:txBody>
      </p:sp>
      <p:sp>
        <p:nvSpPr>
          <p:cNvPr id="181" name="Text Placeholder 180"/>
          <p:cNvSpPr>
            <a:spLocks noGrp="1"/>
          </p:cNvSpPr>
          <p:nvPr>
            <p:ph type="body" idx="10"/>
          </p:nvPr>
        </p:nvSpPr>
        <p:spPr>
          <a:xfrm>
            <a:off x="3288927" y="4800600"/>
            <a:ext cx="5323354" cy="15576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indent="0">
              <a:lnSpc>
                <a:spcPts val="1235"/>
              </a:lnSpc>
            </a:pPr>
            <a:r>
              <a:rPr lang="en-US" sz="1147" b="1" spc="40">
                <a:solidFill>
                  <a:srgbClr val="003299"/>
                </a:solidFill>
                <a:latin typeface="Tahoma" panose="02020603050405020304" pitchFamily="2"/>
              </a:rPr>
              <a:t>copies of all invoices and bank statements. </a:t>
            </a:r>
          </a:p>
        </p:txBody>
      </p:sp>
      <p:sp>
        <p:nvSpPr>
          <p:cNvPr id="182" name="Text Placeholder 181"/>
          <p:cNvSpPr>
            <a:spLocks noGrp="1"/>
          </p:cNvSpPr>
          <p:nvPr>
            <p:ph type="body" idx="10"/>
          </p:nvPr>
        </p:nvSpPr>
        <p:spPr>
          <a:xfrm>
            <a:off x="3286686" y="5177118"/>
            <a:ext cx="5325596" cy="15856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indent="0">
              <a:lnSpc>
                <a:spcPts val="1235"/>
              </a:lnSpc>
            </a:pPr>
            <a:r>
              <a:rPr lang="en-US" sz="1147" b="1" spc="44">
                <a:solidFill>
                  <a:srgbClr val="A1001F"/>
                </a:solidFill>
                <a:latin typeface="Tahoma" panose="02020603050405020304" pitchFamily="2"/>
              </a:rPr>
              <a:t>The beneficiary is not requested to send any supporting document </a:t>
            </a:r>
          </a:p>
        </p:txBody>
      </p:sp>
      <p:sp>
        <p:nvSpPr>
          <p:cNvPr id="183" name="Text Placeholder 182"/>
          <p:cNvSpPr>
            <a:spLocks noGrp="1"/>
          </p:cNvSpPr>
          <p:nvPr>
            <p:ph type="body" idx="10"/>
          </p:nvPr>
        </p:nvSpPr>
        <p:spPr>
          <a:xfrm>
            <a:off x="521634" y="5362575"/>
            <a:ext cx="8090647" cy="15632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743346" indent="0">
              <a:lnSpc>
                <a:spcPts val="1235"/>
              </a:lnSpc>
              <a:spcAft>
                <a:spcPts val="13"/>
              </a:spcAft>
            </a:pPr>
            <a:r>
              <a:rPr lang="en-US" sz="1147" b="1" spc="40">
                <a:solidFill>
                  <a:srgbClr val="A1001F"/>
                </a:solidFill>
                <a:latin typeface="Tahoma" panose="02020603050405020304" pitchFamily="2"/>
              </a:rPr>
              <a:t>with the Final report. </a:t>
            </a:r>
          </a:p>
        </p:txBody>
      </p:sp>
      <p:sp>
        <p:nvSpPr>
          <p:cNvPr id="184" name="Text Placeholder 183"/>
          <p:cNvSpPr>
            <a:spLocks noGrp="1"/>
          </p:cNvSpPr>
          <p:nvPr>
            <p:ph type="body" idx="10"/>
          </p:nvPr>
        </p:nvSpPr>
        <p:spPr>
          <a:xfrm>
            <a:off x="521634" y="6029886"/>
            <a:ext cx="8090647" cy="9132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760513" indent="0">
              <a:lnSpc>
                <a:spcPts val="706"/>
              </a:lnSpc>
            </a:pPr>
            <a:r>
              <a:rPr lang="en-US" sz="794" b="1" u="sng">
                <a:solidFill>
                  <a:srgbClr val="0000FF"/>
                </a:solidFill>
                <a:latin typeface="Times New Roman" panose="02020603050405020304" pitchFamily="1"/>
              </a:rPr>
              <a:t>http://eacea.ec.europa.eu/tempus</a:t>
            </a:r>
            <a:r>
              <a:rPr lang="en-US" sz="100" b="1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  <p:cxnSp>
        <p:nvCxnSpPr>
          <p:cNvPr id="185" name="Straight Connector 184"/>
          <p:cNvCxnSpPr/>
          <p:nvPr/>
        </p:nvCxnSpPr>
        <p:spPr>
          <a:xfrm>
            <a:off x="691403" y="414057"/>
            <a:ext cx="0" cy="210671"/>
          </a:xfrm>
          <a:prstGeom prst="line">
            <a:avLst/>
          </a:prstGeom>
          <a:ln w="8890" cmpd="dbl">
            <a:solidFill>
              <a:srgbClr val="EB55A5"/>
            </a:solidFill>
          </a:ln>
        </p:spPr>
      </p:cxnSp>
      <p:cxnSp>
        <p:nvCxnSpPr>
          <p:cNvPr id="186" name="Straight Connector 185"/>
          <p:cNvCxnSpPr/>
          <p:nvPr/>
        </p:nvCxnSpPr>
        <p:spPr>
          <a:xfrm>
            <a:off x="691403" y="639856"/>
            <a:ext cx="0" cy="237565"/>
          </a:xfrm>
          <a:prstGeom prst="line">
            <a:avLst/>
          </a:prstGeom>
          <a:ln w="8890" cmpd="dbl">
            <a:solidFill>
              <a:srgbClr val="D3DDE8"/>
            </a:solidFill>
          </a:ln>
        </p:spPr>
      </p:cxnSp>
      <p:cxnSp>
        <p:nvCxnSpPr>
          <p:cNvPr id="187" name="Straight Connector 186"/>
          <p:cNvCxnSpPr/>
          <p:nvPr/>
        </p:nvCxnSpPr>
        <p:spPr>
          <a:xfrm>
            <a:off x="685800" y="876861"/>
            <a:ext cx="0" cy="229160"/>
          </a:xfrm>
          <a:prstGeom prst="line">
            <a:avLst/>
          </a:prstGeom>
          <a:ln w="18415" cmpd="dbl">
            <a:solidFill>
              <a:srgbClr val="D7E5F1"/>
            </a:solidFill>
          </a:ln>
        </p:spPr>
      </p:cxnSp>
      <p:cxnSp>
        <p:nvCxnSpPr>
          <p:cNvPr id="188" name="Straight Connector 187"/>
          <p:cNvCxnSpPr/>
          <p:nvPr/>
        </p:nvCxnSpPr>
        <p:spPr>
          <a:xfrm>
            <a:off x="685800" y="881904"/>
            <a:ext cx="0" cy="215713"/>
          </a:xfrm>
          <a:prstGeom prst="line">
            <a:avLst/>
          </a:prstGeom>
          <a:ln w="6350" cmpd="dbl">
            <a:solidFill>
              <a:srgbClr val="0079B2"/>
            </a:solidFill>
          </a:ln>
        </p:spPr>
      </p:cxnSp>
      <p:cxnSp>
        <p:nvCxnSpPr>
          <p:cNvPr id="189" name="Straight Connector 188"/>
          <p:cNvCxnSpPr/>
          <p:nvPr/>
        </p:nvCxnSpPr>
        <p:spPr>
          <a:xfrm>
            <a:off x="537882" y="1118908"/>
            <a:ext cx="0" cy="215713"/>
          </a:xfrm>
          <a:prstGeom prst="line">
            <a:avLst/>
          </a:prstGeom>
          <a:ln w="3175" cmpd="sng">
            <a:solidFill>
              <a:srgbClr val="FBF4D6"/>
            </a:solidFill>
          </a:ln>
        </p:spPr>
      </p:cxnSp>
      <p:cxnSp>
        <p:nvCxnSpPr>
          <p:cNvPr id="190" name="Straight Connector 189"/>
          <p:cNvCxnSpPr/>
          <p:nvPr/>
        </p:nvCxnSpPr>
        <p:spPr>
          <a:xfrm>
            <a:off x="691403" y="1108262"/>
            <a:ext cx="0" cy="229160"/>
          </a:xfrm>
          <a:prstGeom prst="line">
            <a:avLst/>
          </a:prstGeom>
          <a:ln w="8890" cmpd="dbl">
            <a:solidFill>
              <a:srgbClr val="FBF4D6"/>
            </a:solidFill>
          </a:ln>
        </p:spPr>
      </p:cxnSp>
      <p:cxnSp>
        <p:nvCxnSpPr>
          <p:cNvPr id="191" name="Straight Connector 190"/>
          <p:cNvCxnSpPr/>
          <p:nvPr/>
        </p:nvCxnSpPr>
        <p:spPr>
          <a:xfrm>
            <a:off x="685800" y="1339103"/>
            <a:ext cx="0" cy="231962"/>
          </a:xfrm>
          <a:prstGeom prst="line">
            <a:avLst/>
          </a:prstGeom>
          <a:ln w="15240" cmpd="dbl">
            <a:solidFill>
              <a:srgbClr val="D7E5F1"/>
            </a:solidFill>
          </a:ln>
        </p:spPr>
      </p:cxnSp>
      <p:cxnSp>
        <p:nvCxnSpPr>
          <p:cNvPr id="192" name="Straight Connector 191"/>
          <p:cNvCxnSpPr/>
          <p:nvPr/>
        </p:nvCxnSpPr>
        <p:spPr>
          <a:xfrm>
            <a:off x="693644" y="1578909"/>
            <a:ext cx="0" cy="312084"/>
          </a:xfrm>
          <a:prstGeom prst="line">
            <a:avLst/>
          </a:prstGeom>
          <a:ln w="6350" cmpd="sng">
            <a:solidFill>
              <a:srgbClr val="F9ECC6"/>
            </a:solidFill>
          </a:ln>
        </p:spPr>
      </p:cxnSp>
      <p:cxnSp>
        <p:nvCxnSpPr>
          <p:cNvPr id="193" name="Straight Connector 192"/>
          <p:cNvCxnSpPr/>
          <p:nvPr/>
        </p:nvCxnSpPr>
        <p:spPr>
          <a:xfrm>
            <a:off x="691403" y="3197598"/>
            <a:ext cx="0" cy="226359"/>
          </a:xfrm>
          <a:prstGeom prst="line">
            <a:avLst/>
          </a:prstGeom>
          <a:ln w="8890" cmpd="dbl">
            <a:solidFill>
              <a:srgbClr val="F9CADF"/>
            </a:solidFill>
          </a:ln>
        </p:spPr>
      </p:cxnSp>
    </p:spTree>
    <p:extLst>
      <p:ext uri="{BB962C8B-B14F-4D97-AF65-F5344CB8AC3E}">
        <p14:creationId xmlns:p14="http://schemas.microsoft.com/office/powerpoint/2010/main" val="2035367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>
                <a:latin typeface="Century Gothic" panose="020B0502020202020204" pitchFamily="34" charset="0"/>
              </a:rPr>
              <a:t>Co-financing requirements</a:t>
            </a:r>
            <a:endParaRPr lang="en-GB" sz="2700" b="1">
              <a:latin typeface="Century Gothic" panose="020B0502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41219" y="2031988"/>
          <a:ext cx="8061563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7689"/>
                <a:gridCol w="1684506"/>
                <a:gridCol w="2039368"/>
              </a:tblGrid>
              <a:tr h="370871">
                <a:tc>
                  <a:txBody>
                    <a:bodyPr/>
                    <a:lstStyle/>
                    <a:p>
                      <a:r>
                        <a:rPr lang="en-US" sz="1400" smtClean="0"/>
                        <a:t>Partner</a:t>
                      </a:r>
                      <a:endParaRPr lang="en-GB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Acronym</a:t>
                      </a:r>
                      <a:endParaRPr lang="en-GB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Co-financing requirements</a:t>
                      </a:r>
                      <a:endParaRPr lang="en-GB" sz="1400"/>
                    </a:p>
                  </a:txBody>
                  <a:tcPr marL="68580" marR="68580" marT="34290" marB="34290" anchor="ctr"/>
                </a:tc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Business and Technical College of Applied</a:t>
                      </a:r>
                      <a:r>
                        <a:rPr lang="en-US" sz="1400" baseline="0" smtClean="0"/>
                        <a:t> Sciences</a:t>
                      </a:r>
                      <a:endParaRPr lang="en-GB" sz="140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BTC</a:t>
                      </a:r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25 781,379 </a:t>
                      </a:r>
                      <a:r>
                        <a:rPr lang="en-US" sz="1400" b="0" smtClean="0">
                          <a:effectLst/>
                          <a:latin typeface="Century Gothic" panose="020B0502020202020204" pitchFamily="34" charset="0"/>
                        </a:rPr>
                        <a:t>€</a:t>
                      </a:r>
                      <a:endParaRPr lang="en-GB" sz="1400" b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smtClean="0"/>
                        <a:t>High Business School of Leskovac</a:t>
                      </a:r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HBSL</a:t>
                      </a:r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12 400,00 </a:t>
                      </a:r>
                      <a:r>
                        <a:rPr lang="en-US" sz="1400" b="0" smtClean="0">
                          <a:effectLst/>
                          <a:latin typeface="Century Gothic" panose="020B0502020202020204" pitchFamily="34" charset="0"/>
                        </a:rPr>
                        <a:t>€</a:t>
                      </a:r>
                      <a:endParaRPr lang="en-GB" sz="1400" b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smtClean="0"/>
                        <a:t>University of Kragujevac</a:t>
                      </a:r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UNIKG</a:t>
                      </a:r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12 800,00 </a:t>
                      </a:r>
                      <a:r>
                        <a:rPr lang="en-US" sz="1400" b="0" smtClean="0">
                          <a:effectLst/>
                          <a:latin typeface="Century Gothic" panose="020B0502020202020204" pitchFamily="34" charset="0"/>
                        </a:rPr>
                        <a:t>€</a:t>
                      </a:r>
                      <a:endParaRPr lang="en-GB" sz="1400" b="0" smtClean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smtClean="0"/>
                        <a:t>Tourism Organization of Western Serbia Region</a:t>
                      </a:r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TOWS</a:t>
                      </a:r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2 193,559 </a:t>
                      </a:r>
                      <a:r>
                        <a:rPr lang="en-US" sz="1400" b="0" smtClean="0">
                          <a:effectLst/>
                          <a:latin typeface="Century Gothic" panose="020B0502020202020204" pitchFamily="34" charset="0"/>
                        </a:rPr>
                        <a:t>€</a:t>
                      </a:r>
                      <a:endParaRPr lang="en-GB" sz="1400" b="0" smtClean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smtClean="0"/>
                        <a:t>Regional Chamber of Commerce,</a:t>
                      </a:r>
                      <a:r>
                        <a:rPr lang="en-US" sz="1400" baseline="0" smtClean="0"/>
                        <a:t> Uzice</a:t>
                      </a:r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RPK</a:t>
                      </a:r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2 193,4755 </a:t>
                      </a:r>
                      <a:r>
                        <a:rPr lang="en-US" sz="1400" b="0" smtClean="0">
                          <a:effectLst/>
                          <a:latin typeface="Century Gothic" panose="020B0502020202020204" pitchFamily="34" charset="0"/>
                        </a:rPr>
                        <a:t>€</a:t>
                      </a:r>
                      <a:endParaRPr lang="en-GB" sz="1400" b="0" smtClean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smtClean="0"/>
                        <a:t>Chamber of</a:t>
                      </a:r>
                      <a:r>
                        <a:rPr lang="en-US" sz="1400" baseline="0" smtClean="0"/>
                        <a:t> Commerce of Vojvodina</a:t>
                      </a:r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PKV</a:t>
                      </a:r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2 193,4755 </a:t>
                      </a:r>
                      <a:r>
                        <a:rPr lang="en-US" sz="1400" b="0" smtClean="0">
                          <a:effectLst/>
                          <a:latin typeface="Century Gothic" panose="020B0502020202020204" pitchFamily="34" charset="0"/>
                        </a:rPr>
                        <a:t>€</a:t>
                      </a:r>
                      <a:endParaRPr lang="en-GB" sz="1400" b="0" smtClean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smtClean="0"/>
                        <a:t>Tourism Organization of Leskovac</a:t>
                      </a:r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TOL</a:t>
                      </a:r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2 145,25ć </a:t>
                      </a:r>
                      <a:r>
                        <a:rPr lang="en-US" sz="1400" b="0" smtClean="0">
                          <a:effectLst/>
                          <a:latin typeface="Century Gothic" panose="020B0502020202020204" pitchFamily="34" charset="0"/>
                        </a:rPr>
                        <a:t>€</a:t>
                      </a:r>
                      <a:endParaRPr lang="en-GB" sz="1400" b="0" smtClean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smtClean="0"/>
                        <a:t>University of Greenwich, London</a:t>
                      </a:r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UoG</a:t>
                      </a:r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4 800,415 </a:t>
                      </a:r>
                      <a:r>
                        <a:rPr lang="en-US" sz="1400" b="0" smtClean="0">
                          <a:effectLst/>
                          <a:latin typeface="Century Gothic" panose="020B0502020202020204" pitchFamily="34" charset="0"/>
                        </a:rPr>
                        <a:t>€</a:t>
                      </a:r>
                      <a:endParaRPr lang="en-GB" sz="140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smtClean="0"/>
                        <a:t>Technological Educational Institute</a:t>
                      </a:r>
                      <a:r>
                        <a:rPr lang="en-US" sz="1400" baseline="0" smtClean="0"/>
                        <a:t> of Piraeus, Athens</a:t>
                      </a:r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TEIP</a:t>
                      </a:r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3 73ć,70 </a:t>
                      </a:r>
                      <a:r>
                        <a:rPr lang="en-US" sz="1400" b="0" smtClean="0">
                          <a:effectLst/>
                          <a:latin typeface="Century Gothic" panose="020B0502020202020204" pitchFamily="34" charset="0"/>
                        </a:rPr>
                        <a:t>€</a:t>
                      </a:r>
                      <a:endParaRPr lang="en-GB" sz="1400"/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smtClean="0"/>
                        <a:t>University of Agricultural</a:t>
                      </a:r>
                      <a:r>
                        <a:rPr lang="en-US" sz="1400" baseline="0" smtClean="0"/>
                        <a:t> Sciences and Veterinary Medicine, Cluj-Napoca</a:t>
                      </a:r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USAMV</a:t>
                      </a:r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2 51ć,74 </a:t>
                      </a:r>
                      <a:r>
                        <a:rPr lang="en-US" sz="1400" b="0" smtClean="0">
                          <a:effectLst/>
                          <a:latin typeface="Century Gothic" panose="020B0502020202020204" pitchFamily="34" charset="0"/>
                        </a:rPr>
                        <a:t>€</a:t>
                      </a:r>
                      <a:endParaRPr lang="en-GB" sz="140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0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1634" y="409014"/>
            <a:ext cx="8087285" cy="6045574"/>
          </a:xfrm>
          <a:prstGeom prst="rect">
            <a:avLst/>
          </a:prstGeom>
        </p:spPr>
      </p:pic>
      <p:sp>
        <p:nvSpPr>
          <p:cNvPr id="198" name="Text Placeholder 197"/>
          <p:cNvSpPr>
            <a:spLocks noGrp="1"/>
          </p:cNvSpPr>
          <p:nvPr>
            <p:ph type="body" idx="10"/>
          </p:nvPr>
        </p:nvSpPr>
        <p:spPr>
          <a:xfrm>
            <a:off x="774327" y="533400"/>
            <a:ext cx="2770094" cy="352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r>
              <a:rPr lang="en-US" sz="2250" b="1" spc="62">
                <a:solidFill>
                  <a:srgbClr val="9E001D"/>
                </a:solidFill>
                <a:latin typeface="Verdana" panose="02020603050405020304" pitchFamily="2"/>
              </a:rPr>
              <a:t>VI. Indirect Costs </a:t>
            </a:r>
          </a:p>
        </p:txBody>
      </p:sp>
      <p:sp>
        <p:nvSpPr>
          <p:cNvPr id="199" name="Text Placeholder 198"/>
          <p:cNvSpPr>
            <a:spLocks noGrp="1"/>
          </p:cNvSpPr>
          <p:nvPr>
            <p:ph type="body" idx="10"/>
          </p:nvPr>
        </p:nvSpPr>
        <p:spPr>
          <a:xfrm>
            <a:off x="906556" y="1476936"/>
            <a:ext cx="1169894" cy="34906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01" rIns="0" bIns="0" anchor="t">
            <a:normAutofit fontScale="82500" lnSpcReduction="10000"/>
          </a:bodyPr>
          <a:lstStyle/>
          <a:p>
            <a:r>
              <a:rPr lang="en-US" sz="2250" b="1" spc="-88">
                <a:solidFill>
                  <a:srgbClr val="00999A"/>
                </a:solidFill>
                <a:latin typeface="Verdana" panose="02020603050405020304" pitchFamily="2"/>
              </a:rPr>
              <a:t>Purpose </a:t>
            </a:r>
          </a:p>
        </p:txBody>
      </p:sp>
      <p:sp>
        <p:nvSpPr>
          <p:cNvPr id="200" name="Text Placeholder 199"/>
          <p:cNvSpPr>
            <a:spLocks noGrp="1"/>
          </p:cNvSpPr>
          <p:nvPr>
            <p:ph type="body" idx="10"/>
          </p:nvPr>
        </p:nvSpPr>
        <p:spPr>
          <a:xfrm>
            <a:off x="3256990" y="1250016"/>
            <a:ext cx="4337797" cy="76648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 algn="just">
              <a:lnSpc>
                <a:spcPts val="1412"/>
              </a:lnSpc>
            </a:pPr>
            <a:r>
              <a:rPr lang="en-US" sz="1103" b="1">
                <a:solidFill>
                  <a:srgbClr val="003299"/>
                </a:solidFill>
                <a:latin typeface="Verdana" panose="02020603050405020304" pitchFamily="2"/>
              </a:rPr>
              <a:t>Indirect Costs should be </a:t>
            </a:r>
            <a:r>
              <a:rPr lang="en-US" sz="1103" b="1" u="sng">
                <a:solidFill>
                  <a:srgbClr val="003299"/>
                </a:solidFill>
                <a:latin typeface="Verdana" panose="02020603050405020304" pitchFamily="2"/>
              </a:rPr>
              <a:t>eligible</a:t>
            </a:r>
            <a:r>
              <a:rPr lang="en-US" sz="1103" b="1">
                <a:solidFill>
                  <a:srgbClr val="003299"/>
                </a:solidFill>
                <a:latin typeface="Verdana" panose="02020603050405020304" pitchFamily="2"/>
              </a:rPr>
              <a:t> and can cover: </a:t>
            </a:r>
          </a:p>
          <a:p>
            <a:pPr indent="242060" algn="just">
              <a:lnSpc>
                <a:spcPts val="1412"/>
              </a:lnSpc>
              <a:spcBef>
                <a:spcPts val="101"/>
              </a:spcBef>
              <a:buFont typeface="գingdings"/>
              <a:buChar char="·"/>
            </a:pPr>
            <a:r>
              <a:rPr lang="en-US" sz="1103" b="1" spc="-84">
                <a:solidFill>
                  <a:srgbClr val="003299"/>
                </a:solidFill>
                <a:latin typeface="Verdana" panose="02020603050405020304" pitchFamily="2"/>
              </a:rPr>
              <a:t>stationary, office supplies, general photocopying </a:t>
            </a:r>
          </a:p>
          <a:p>
            <a:pPr indent="242060" algn="just">
              <a:lnSpc>
                <a:spcPts val="1412"/>
              </a:lnSpc>
              <a:spcBef>
                <a:spcPts val="53"/>
              </a:spcBef>
              <a:buFont typeface="գingdings"/>
              <a:buChar char="·"/>
            </a:pPr>
            <a:r>
              <a:rPr lang="en-US" sz="1103" b="1" spc="-93">
                <a:solidFill>
                  <a:srgbClr val="003299"/>
                </a:solidFill>
                <a:latin typeface="Verdana" panose="02020603050405020304" pitchFamily="2"/>
              </a:rPr>
              <a:t>postage and telecommunication costs related to the project </a:t>
            </a:r>
          </a:p>
          <a:p>
            <a:pPr indent="242060" algn="just">
              <a:lnSpc>
                <a:spcPts val="1500"/>
              </a:lnSpc>
              <a:spcBef>
                <a:spcPts val="0"/>
              </a:spcBef>
              <a:spcAft>
                <a:spcPts val="106"/>
              </a:spcAft>
              <a:buFont typeface="գingdings"/>
              <a:buChar char="·"/>
            </a:pPr>
            <a:r>
              <a:rPr lang="en-US" sz="1103" b="1" spc="-93">
                <a:solidFill>
                  <a:srgbClr val="003299"/>
                </a:solidFill>
                <a:latin typeface="Verdana" panose="02020603050405020304" pitchFamily="2"/>
              </a:rPr>
              <a:t>use of internet/communication software </a:t>
            </a:r>
          </a:p>
        </p:txBody>
      </p:sp>
      <p:sp>
        <p:nvSpPr>
          <p:cNvPr id="201" name="Text Placeholder 200"/>
          <p:cNvSpPr>
            <a:spLocks noGrp="1"/>
          </p:cNvSpPr>
          <p:nvPr>
            <p:ph type="body" idx="10"/>
          </p:nvPr>
        </p:nvSpPr>
        <p:spPr>
          <a:xfrm>
            <a:off x="3262033" y="2235014"/>
            <a:ext cx="5096435" cy="21235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>
              <a:lnSpc>
                <a:spcPts val="1500"/>
              </a:lnSpc>
              <a:spcAft>
                <a:spcPts val="168"/>
              </a:spcAft>
            </a:pPr>
            <a:r>
              <a:rPr lang="en-US" sz="1103" b="1" spc="-66">
                <a:solidFill>
                  <a:srgbClr val="003299"/>
                </a:solidFill>
                <a:latin typeface="Verdana" panose="02020603050405020304" pitchFamily="2"/>
              </a:rPr>
              <a:t>Eligible for flat-rate funding of 7% of the total eligible direct costs (Art. </a:t>
            </a:r>
          </a:p>
        </p:txBody>
      </p:sp>
      <p:sp>
        <p:nvSpPr>
          <p:cNvPr id="202" name="Text Placeholder 201"/>
          <p:cNvSpPr>
            <a:spLocks noGrp="1"/>
          </p:cNvSpPr>
          <p:nvPr>
            <p:ph type="body" idx="10"/>
          </p:nvPr>
        </p:nvSpPr>
        <p:spPr>
          <a:xfrm>
            <a:off x="3256990" y="2447365"/>
            <a:ext cx="1242172" cy="16416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>
              <a:lnSpc>
                <a:spcPts val="1235"/>
              </a:lnSpc>
            </a:pPr>
            <a:r>
              <a:rPr lang="en-US" sz="1103" b="1" spc="-106">
                <a:solidFill>
                  <a:srgbClr val="003299"/>
                </a:solidFill>
                <a:latin typeface="Verdana" panose="02020603050405020304" pitchFamily="2"/>
              </a:rPr>
              <a:t>I.4.2 and II.14.3). </a:t>
            </a:r>
          </a:p>
        </p:txBody>
      </p:sp>
      <p:sp>
        <p:nvSpPr>
          <p:cNvPr id="203" name="Text Placeholder 202"/>
          <p:cNvSpPr>
            <a:spLocks noGrp="1"/>
          </p:cNvSpPr>
          <p:nvPr>
            <p:ph type="body" idx="10"/>
          </p:nvPr>
        </p:nvSpPr>
        <p:spPr>
          <a:xfrm>
            <a:off x="731745" y="2700618"/>
            <a:ext cx="1685925" cy="69644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01" rIns="0" bIns="0" anchor="t">
            <a:normAutofit fontScale="82500" lnSpcReduction="10000"/>
          </a:bodyPr>
          <a:lstStyle/>
          <a:p>
            <a:r>
              <a:rPr lang="en-US" sz="2250" b="1" spc="-40">
                <a:solidFill>
                  <a:srgbClr val="00999A"/>
                </a:solidFill>
                <a:latin typeface="Verdana" panose="02020603050405020304" pitchFamily="2"/>
              </a:rPr>
              <a:t>Contractual </a:t>
            </a:r>
          </a:p>
          <a:p>
            <a:pPr marL="524463">
              <a:spcBef>
                <a:spcPts val="44"/>
              </a:spcBef>
            </a:pPr>
            <a:r>
              <a:rPr lang="en-US" sz="2250" b="1" spc="-22">
                <a:solidFill>
                  <a:srgbClr val="00999A"/>
                </a:solidFill>
                <a:latin typeface="Verdana" panose="02020603050405020304" pitchFamily="2"/>
              </a:rPr>
              <a:t>rules </a:t>
            </a:r>
          </a:p>
        </p:txBody>
      </p:sp>
      <p:sp>
        <p:nvSpPr>
          <p:cNvPr id="204" name="Text Placeholder 203"/>
          <p:cNvSpPr>
            <a:spLocks noGrp="1"/>
          </p:cNvSpPr>
          <p:nvPr>
            <p:ph type="body" idx="10"/>
          </p:nvPr>
        </p:nvSpPr>
        <p:spPr>
          <a:xfrm>
            <a:off x="3248586" y="2807635"/>
            <a:ext cx="5123329" cy="114580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>
              <a:lnSpc>
                <a:spcPts val="1412"/>
              </a:lnSpc>
            </a:pPr>
            <a:r>
              <a:rPr lang="en-US" sz="1103" b="1" spc="-79">
                <a:solidFill>
                  <a:srgbClr val="003299"/>
                </a:solidFill>
                <a:latin typeface="Verdana" panose="02020603050405020304" pitchFamily="2"/>
              </a:rPr>
              <a:t>At the end of the project, the Indirect Costs incurred and declared will be considered eligible as long as they: </a:t>
            </a:r>
          </a:p>
          <a:p>
            <a:pPr marL="242060" indent="242060">
              <a:lnSpc>
                <a:spcPts val="1500"/>
              </a:lnSpc>
              <a:spcBef>
                <a:spcPts val="0"/>
              </a:spcBef>
              <a:buFont typeface="գingdings"/>
              <a:buChar char="·"/>
            </a:pPr>
            <a:r>
              <a:rPr lang="en-US" sz="1103" b="1">
                <a:solidFill>
                  <a:srgbClr val="003299"/>
                </a:solidFill>
                <a:latin typeface="Verdana" panose="02020603050405020304" pitchFamily="2"/>
              </a:rPr>
              <a:t>do not exceed the absolute amount shown for Indirect Costs in Annex II of the Grant Agreement (approved budget) </a:t>
            </a:r>
          </a:p>
          <a:p>
            <a:pPr marL="242060" indent="242060">
              <a:lnSpc>
                <a:spcPts val="1500"/>
              </a:lnSpc>
              <a:spcBef>
                <a:spcPts val="0"/>
              </a:spcBef>
              <a:spcAft>
                <a:spcPts val="190"/>
              </a:spcAft>
              <a:buFont typeface="գingdings"/>
              <a:buChar char="·"/>
            </a:pPr>
            <a:r>
              <a:rPr lang="en-US" sz="1103" b="1">
                <a:solidFill>
                  <a:srgbClr val="003299"/>
                </a:solidFill>
                <a:latin typeface="Verdana" panose="02020603050405020304" pitchFamily="2"/>
              </a:rPr>
              <a:t>do not represent more than 7% of the total actual eligible direct costs following the financial assessment. </a:t>
            </a:r>
          </a:p>
        </p:txBody>
      </p:sp>
      <p:sp>
        <p:nvSpPr>
          <p:cNvPr id="205" name="Text Placeholder 204"/>
          <p:cNvSpPr>
            <a:spLocks noGrp="1"/>
          </p:cNvSpPr>
          <p:nvPr>
            <p:ph type="body" idx="10"/>
          </p:nvPr>
        </p:nvSpPr>
        <p:spPr>
          <a:xfrm>
            <a:off x="836519" y="3969684"/>
            <a:ext cx="1610846" cy="69644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01" rIns="0" bIns="0" anchor="t">
            <a:normAutofit fontScale="82500" lnSpcReduction="10000"/>
          </a:bodyPr>
          <a:lstStyle/>
          <a:p>
            <a:r>
              <a:rPr lang="en-US" sz="2250" b="1" spc="-44">
                <a:solidFill>
                  <a:srgbClr val="00999A"/>
                </a:solidFill>
                <a:latin typeface="Verdana" panose="02020603050405020304" pitchFamily="2"/>
              </a:rPr>
              <a:t>Supporting </a:t>
            </a:r>
          </a:p>
          <a:p>
            <a:pPr>
              <a:lnSpc>
                <a:spcPts val="2647"/>
              </a:lnSpc>
              <a:spcBef>
                <a:spcPts val="22"/>
              </a:spcBef>
            </a:pPr>
            <a:r>
              <a:rPr lang="en-US" sz="2250" b="1" spc="-35">
                <a:solidFill>
                  <a:srgbClr val="00999A"/>
                </a:solidFill>
                <a:latin typeface="Verdana" panose="02020603050405020304" pitchFamily="2"/>
              </a:rPr>
              <a:t>documents </a:t>
            </a:r>
          </a:p>
        </p:txBody>
      </p:sp>
      <p:sp>
        <p:nvSpPr>
          <p:cNvPr id="206" name="Text Placeholder 205"/>
          <p:cNvSpPr>
            <a:spLocks noGrp="1"/>
          </p:cNvSpPr>
          <p:nvPr>
            <p:ph type="body" idx="10"/>
          </p:nvPr>
        </p:nvSpPr>
        <p:spPr>
          <a:xfrm>
            <a:off x="3281083" y="4264959"/>
            <a:ext cx="2901763" cy="18321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7500"/>
          </a:bodyPr>
          <a:lstStyle/>
          <a:p>
            <a:pPr>
              <a:lnSpc>
                <a:spcPts val="1412"/>
              </a:lnSpc>
            </a:pPr>
            <a:r>
              <a:rPr lang="en-US" sz="1103" b="1" spc="-18">
                <a:solidFill>
                  <a:srgbClr val="9E001D"/>
                </a:solidFill>
                <a:latin typeface="Verdana" panose="02020603050405020304" pitchFamily="2"/>
              </a:rPr>
              <a:t>NO supporting document is required. </a:t>
            </a:r>
          </a:p>
        </p:txBody>
      </p:sp>
      <p:sp>
        <p:nvSpPr>
          <p:cNvPr id="207" name="Text Placeholder 206"/>
          <p:cNvSpPr>
            <a:spLocks noGrp="1"/>
          </p:cNvSpPr>
          <p:nvPr>
            <p:ph type="body" idx="10"/>
          </p:nvPr>
        </p:nvSpPr>
        <p:spPr>
          <a:xfrm>
            <a:off x="1928532" y="5141259"/>
            <a:ext cx="5623112" cy="2482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163" rIns="0" bIns="0" anchor="t">
            <a:normAutofit fontScale="95000"/>
          </a:bodyPr>
          <a:lstStyle/>
          <a:p>
            <a:pPr>
              <a:lnSpc>
                <a:spcPts val="1853"/>
              </a:lnSpc>
            </a:pPr>
            <a:r>
              <a:rPr lang="en-US" sz="1588" b="1" spc="-71">
                <a:solidFill>
                  <a:srgbClr val="FF0000"/>
                </a:solidFill>
                <a:latin typeface="Verdana" panose="02020603050405020304" pitchFamily="2"/>
              </a:rPr>
              <a:t>NO co-financing is permitted under this budget heading </a:t>
            </a:r>
          </a:p>
        </p:txBody>
      </p:sp>
      <p:sp>
        <p:nvSpPr>
          <p:cNvPr id="208" name="Text Placeholder 207"/>
          <p:cNvSpPr>
            <a:spLocks noGrp="1"/>
          </p:cNvSpPr>
          <p:nvPr>
            <p:ph type="body" idx="10"/>
          </p:nvPr>
        </p:nvSpPr>
        <p:spPr>
          <a:xfrm>
            <a:off x="5295340" y="6007473"/>
            <a:ext cx="1422587" cy="1154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43" rIns="0" bIns="0" anchor="t">
            <a:normAutofit fontScale="97500"/>
          </a:bodyPr>
          <a:lstStyle/>
          <a:p>
            <a:pPr>
              <a:lnSpc>
                <a:spcPts val="794"/>
              </a:lnSpc>
            </a:pPr>
            <a:r>
              <a:rPr lang="en-US" sz="794" b="1" u="sng" spc="-13">
                <a:solidFill>
                  <a:srgbClr val="0000FF"/>
                </a:solidFill>
                <a:latin typeface="Times New Roman" panose="02020603050405020304" pitchFamily="1"/>
              </a:rPr>
              <a:t>http://eacea.ec.europa.eu/tempus</a:t>
            </a:r>
            <a:r>
              <a:rPr lang="en-US" sz="100" b="1" spc="-13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471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1634" y="4816849"/>
            <a:ext cx="8084484" cy="1653988"/>
          </a:xfrm>
          <a:prstGeom prst="rect">
            <a:avLst/>
          </a:prstGeom>
        </p:spPr>
      </p:pic>
      <p:sp>
        <p:nvSpPr>
          <p:cNvPr id="211" name="Text Placeholder 210"/>
          <p:cNvSpPr>
            <a:spLocks noGrp="1"/>
          </p:cNvSpPr>
          <p:nvPr>
            <p:ph type="body" idx="10"/>
          </p:nvPr>
        </p:nvSpPr>
        <p:spPr>
          <a:xfrm>
            <a:off x="521634" y="448236"/>
            <a:ext cx="8090647" cy="436861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249" rIns="0" bIns="0" anchor="t">
            <a:normAutofit fontScale="87500"/>
          </a:bodyPr>
          <a:lstStyle/>
          <a:p>
            <a:pPr marL="0" algn="ctr">
              <a:lnSpc>
                <a:spcPts val="2912"/>
              </a:lnSpc>
              <a:spcAft>
                <a:spcPts val="0"/>
              </a:spcAft>
            </a:pPr>
            <a:r>
              <a:rPr lang="en-US" sz="2559" b="1" spc="-44">
                <a:solidFill>
                  <a:srgbClr val="9A001C"/>
                </a:solidFill>
                <a:latin typeface="Arial" panose="02020603050405020304" pitchFamily="2"/>
              </a:rPr>
              <a:t>Tendering Procedure </a:t>
            </a:r>
          </a:p>
          <a:p>
            <a:pPr marL="242060">
              <a:spcBef>
                <a:spcPts val="1341"/>
              </a:spcBef>
              <a:spcAft>
                <a:spcPts val="0"/>
              </a:spcAft>
            </a:pPr>
            <a:r>
              <a:rPr lang="en-US" sz="1765" b="1" spc="199">
                <a:solidFill>
                  <a:srgbClr val="003299"/>
                </a:solidFill>
                <a:latin typeface="Arial" panose="02020603050405020304" pitchFamily="2"/>
              </a:rPr>
              <a:t>The beneficiary shall </a:t>
            </a:r>
            <a:r>
              <a:rPr lang="en-US" sz="1765" b="1" u="sng" spc="199">
                <a:solidFill>
                  <a:srgbClr val="003299"/>
                </a:solidFill>
                <a:latin typeface="Arial" panose="02020603050405020304" pitchFamily="2"/>
              </a:rPr>
              <a:t>apply the ‘award of contract’ procedure </a:t>
            </a:r>
          </a:p>
          <a:p>
            <a:pPr marL="242060">
              <a:spcAft>
                <a:spcPts val="0"/>
              </a:spcAft>
            </a:pPr>
            <a:r>
              <a:rPr lang="en-US" sz="1765" b="1" spc="22">
                <a:solidFill>
                  <a:srgbClr val="003299"/>
                </a:solidFill>
                <a:latin typeface="Arial" panose="02020603050405020304" pitchFamily="2"/>
              </a:rPr>
              <a:t>(Art. II.9) when: </a:t>
            </a:r>
          </a:p>
          <a:p>
            <a:pPr marL="242060">
              <a:spcBef>
                <a:spcPts val="913"/>
              </a:spcBef>
              <a:spcAft>
                <a:spcPts val="0"/>
              </a:spcAft>
            </a:pPr>
            <a:r>
              <a:rPr lang="en-US" sz="1765" b="1" spc="132">
                <a:solidFill>
                  <a:srgbClr val="FF0000"/>
                </a:solidFill>
                <a:latin typeface="Arial" panose="02020603050405020304" pitchFamily="2"/>
              </a:rPr>
              <a:t>purchasing any kind of </a:t>
            </a:r>
            <a:r>
              <a:rPr lang="en-US" sz="1765" b="1" u="sng" spc="132">
                <a:solidFill>
                  <a:srgbClr val="FF0000"/>
                </a:solidFill>
                <a:latin typeface="Arial" panose="02020603050405020304" pitchFamily="2"/>
              </a:rPr>
              <a:t>goods or services</a:t>
            </a:r>
            <a:r>
              <a:rPr lang="en-US" sz="1765" b="1" spc="132">
                <a:solidFill>
                  <a:srgbClr val="003299"/>
                </a:solidFill>
                <a:latin typeface="Arial" panose="02020603050405020304" pitchFamily="2"/>
              </a:rPr>
              <a:t> in the framework of the </a:t>
            </a:r>
          </a:p>
          <a:p>
            <a:pPr marL="242060">
              <a:spcAft>
                <a:spcPts val="0"/>
              </a:spcAft>
            </a:pPr>
            <a:r>
              <a:rPr lang="en-US" sz="1765" b="1" spc="35">
                <a:solidFill>
                  <a:srgbClr val="003299"/>
                </a:solidFill>
                <a:latin typeface="Arial" panose="02020603050405020304" pitchFamily="2"/>
              </a:rPr>
              <a:t>Tempus project (under any budget heading, so not only ‘equipment’) </a:t>
            </a:r>
          </a:p>
          <a:p>
            <a:pPr marL="0" algn="ctr">
              <a:spcBef>
                <a:spcPts val="2184"/>
              </a:spcBef>
              <a:spcAft>
                <a:spcPts val="0"/>
              </a:spcAft>
            </a:pPr>
            <a:r>
              <a:rPr lang="en-US" sz="1765" b="1" u="sng" spc="13">
                <a:solidFill>
                  <a:srgbClr val="003299"/>
                </a:solidFill>
                <a:latin typeface="Arial" panose="02020603050405020304" pitchFamily="2"/>
              </a:rPr>
              <a:t>BUT ONLY IF </a:t>
            </a:r>
          </a:p>
          <a:p>
            <a:pPr marL="0" algn="ctr">
              <a:spcBef>
                <a:spcPts val="2202"/>
              </a:spcBef>
              <a:spcAft>
                <a:spcPts val="0"/>
              </a:spcAft>
            </a:pPr>
            <a:r>
              <a:rPr lang="en-US" sz="1765" b="1" spc="40">
                <a:solidFill>
                  <a:srgbClr val="FF0000"/>
                </a:solidFill>
                <a:latin typeface="Arial" panose="02020603050405020304" pitchFamily="2"/>
              </a:rPr>
              <a:t>the amount of the purchase/sub-contract exceeds </a:t>
            </a:r>
          </a:p>
          <a:p>
            <a:pPr marL="0" algn="ctr">
              <a:spcAft>
                <a:spcPts val="0"/>
              </a:spcAft>
            </a:pPr>
            <a:r>
              <a:rPr lang="en-US" sz="1765" b="1" spc="35">
                <a:solidFill>
                  <a:srgbClr val="FF0000"/>
                </a:solidFill>
                <a:latin typeface="Arial" panose="02020603050405020304" pitchFamily="2"/>
              </a:rPr>
              <a:t>the threshold of </a:t>
            </a:r>
            <a:r>
              <a:rPr lang="en-US" sz="1765" b="1" u="sng" spc="35">
                <a:solidFill>
                  <a:srgbClr val="FF0000"/>
                </a:solidFill>
                <a:latin typeface="Arial" panose="02020603050405020304" pitchFamily="2"/>
              </a:rPr>
              <a:t>EUR 25,000 </a:t>
            </a:r>
          </a:p>
          <a:p>
            <a:pPr marL="403433">
              <a:spcBef>
                <a:spcPts val="1337"/>
              </a:spcBef>
              <a:spcAft>
                <a:spcPts val="0"/>
              </a:spcAft>
            </a:pPr>
            <a:r>
              <a:rPr lang="en-US" sz="1765" b="1" spc="40">
                <a:solidFill>
                  <a:srgbClr val="003299"/>
                </a:solidFill>
                <a:latin typeface="Arial" panose="02020603050405020304" pitchFamily="2"/>
              </a:rPr>
              <a:t> Proof of awarding procedure (at least 3 quotations) should be retained </a:t>
            </a:r>
          </a:p>
          <a:p>
            <a:pPr>
              <a:spcAft>
                <a:spcPts val="0"/>
              </a:spcAft>
            </a:pPr>
            <a:r>
              <a:rPr lang="en-US" sz="1765" b="1" spc="35">
                <a:solidFill>
                  <a:srgbClr val="003299"/>
                </a:solidFill>
                <a:latin typeface="Arial" panose="02020603050405020304" pitchFamily="2"/>
              </a:rPr>
              <a:t>with the project accounts </a:t>
            </a:r>
          </a:p>
          <a:p>
            <a:pPr marL="403433">
              <a:spcAft>
                <a:spcPts val="0"/>
              </a:spcAft>
            </a:pPr>
            <a:r>
              <a:rPr lang="en-US" sz="1765" spc="40">
                <a:solidFill>
                  <a:srgbClr val="003299"/>
                </a:solidFill>
                <a:latin typeface="Arial" panose="02020603050405020304" pitchFamily="2"/>
              </a:rPr>
              <a:t> The names of the providers consulted (min. 3) shall be indicated in the final </a:t>
            </a:r>
          </a:p>
          <a:p>
            <a:r>
              <a:rPr lang="en-US" sz="1765" spc="31">
                <a:solidFill>
                  <a:srgbClr val="003299"/>
                </a:solidFill>
                <a:latin typeface="Arial" panose="02020603050405020304" pitchFamily="2"/>
              </a:rPr>
              <a:t>financial statement of the Final Report. </a:t>
            </a:r>
          </a:p>
        </p:txBody>
      </p:sp>
      <p:sp>
        <p:nvSpPr>
          <p:cNvPr id="214" name="Text Placeholder 213"/>
          <p:cNvSpPr>
            <a:spLocks noGrp="1"/>
          </p:cNvSpPr>
          <p:nvPr>
            <p:ph type="body" idx="10"/>
          </p:nvPr>
        </p:nvSpPr>
        <p:spPr>
          <a:xfrm>
            <a:off x="1661832" y="5038725"/>
            <a:ext cx="6002991" cy="25885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>
              <a:spcAft>
                <a:spcPts val="0"/>
              </a:spcAft>
            </a:pPr>
            <a:r>
              <a:rPr lang="en-US" sz="1765" i="1" spc="-13">
                <a:solidFill>
                  <a:srgbClr val="003299"/>
                </a:solidFill>
                <a:latin typeface="Arial" panose="02020603050405020304" pitchFamily="2"/>
              </a:rPr>
              <a:t>N.B. The purchase cannot be split into smaller contracts with </a:t>
            </a:r>
          </a:p>
        </p:txBody>
      </p:sp>
      <p:sp>
        <p:nvSpPr>
          <p:cNvPr id="215" name="Text Placeholder 214"/>
          <p:cNvSpPr>
            <a:spLocks noGrp="1"/>
          </p:cNvSpPr>
          <p:nvPr>
            <p:ph type="body" idx="10"/>
          </p:nvPr>
        </p:nvSpPr>
        <p:spPr>
          <a:xfrm>
            <a:off x="2477060" y="5307666"/>
            <a:ext cx="4351244" cy="26557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>
              <a:spcAft>
                <a:spcPts val="0"/>
              </a:spcAft>
            </a:pPr>
            <a:r>
              <a:rPr lang="en-US" sz="1765" i="1" spc="-18">
                <a:solidFill>
                  <a:srgbClr val="003299"/>
                </a:solidFill>
                <a:latin typeface="Arial" panose="02020603050405020304" pitchFamily="2"/>
              </a:rPr>
              <a:t>individual amounts lower than the threshold</a:t>
            </a:r>
            <a:r>
              <a:rPr lang="en-US" sz="1765" b="1" spc="-18">
                <a:solidFill>
                  <a:srgbClr val="003299"/>
                </a:solidFill>
                <a:latin typeface="Arial" panose="02020603050405020304" pitchFamily="2"/>
              </a:rPr>
              <a:t>. </a:t>
            </a:r>
          </a:p>
        </p:txBody>
      </p:sp>
      <p:sp>
        <p:nvSpPr>
          <p:cNvPr id="216" name="Text Placeholder 215"/>
          <p:cNvSpPr>
            <a:spLocks noGrp="1"/>
          </p:cNvSpPr>
          <p:nvPr>
            <p:ph type="body" idx="10"/>
          </p:nvPr>
        </p:nvSpPr>
        <p:spPr>
          <a:xfrm>
            <a:off x="5295340" y="6010835"/>
            <a:ext cx="1422587" cy="11093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82" rIns="0" bIns="0" anchor="t">
            <a:normAutofit fontScale="95000"/>
          </a:bodyPr>
          <a:lstStyle/>
          <a:p>
            <a:pPr marL="0">
              <a:lnSpc>
                <a:spcPts val="794"/>
              </a:lnSpc>
              <a:spcAft>
                <a:spcPts val="0"/>
              </a:spcAft>
            </a:pPr>
            <a:r>
              <a:rPr lang="en-US" sz="750" b="1" u="sng" spc="-35">
                <a:solidFill>
                  <a:srgbClr val="0000FF"/>
                </a:solidFill>
                <a:latin typeface="Arial" panose="02020603050405020304" pitchFamily="2"/>
              </a:rPr>
              <a:t>http://eacea.ec.europa.eu/tempus</a:t>
            </a:r>
            <a:r>
              <a:rPr lang="en-US" sz="100" b="1" spc="-35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87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1634" y="4816849"/>
            <a:ext cx="8084484" cy="1653988"/>
          </a:xfrm>
          <a:prstGeom prst="rect">
            <a:avLst/>
          </a:prstGeom>
        </p:spPr>
      </p:pic>
      <p:sp>
        <p:nvSpPr>
          <p:cNvPr id="219" name="Text Placeholder 218"/>
          <p:cNvSpPr>
            <a:spLocks noGrp="1"/>
          </p:cNvSpPr>
          <p:nvPr>
            <p:ph type="body" idx="10"/>
          </p:nvPr>
        </p:nvSpPr>
        <p:spPr>
          <a:xfrm>
            <a:off x="518832" y="437030"/>
            <a:ext cx="8090647" cy="437981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326" rIns="0" bIns="0" anchor="t"/>
          <a:lstStyle/>
          <a:p>
            <a:pPr marL="0" indent="0" algn="ctr">
              <a:lnSpc>
                <a:spcPts val="2912"/>
              </a:lnSpc>
            </a:pPr>
            <a:r>
              <a:rPr lang="en-US" sz="2427" b="1" spc="13">
                <a:solidFill>
                  <a:srgbClr val="9A001C"/>
                </a:solidFill>
                <a:latin typeface="Tahoma" panose="02020603050405020304" pitchFamily="2"/>
              </a:rPr>
              <a:t>SUB-CONTRACTING </a:t>
            </a:r>
          </a:p>
          <a:p>
            <a:pPr marL="282403" indent="201717">
              <a:lnSpc>
                <a:spcPts val="2118"/>
              </a:lnSpc>
              <a:spcBef>
                <a:spcPts val="4368"/>
              </a:spcBef>
              <a:buFont typeface="Wingdings"/>
              <a:buChar char="n"/>
            </a:pPr>
            <a:r>
              <a:rPr lang="en-US" sz="1721" b="1" spc="75">
                <a:solidFill>
                  <a:srgbClr val="FF0000"/>
                </a:solidFill>
                <a:latin typeface="Tahoma" panose="02020603050405020304" pitchFamily="2"/>
              </a:rPr>
              <a:t>ALWAYS PRIOR APPROVAL BY EACEA</a:t>
            </a:r>
            <a:r>
              <a:rPr lang="en-US" sz="1721" b="1" spc="75">
                <a:solidFill>
                  <a:srgbClr val="003299"/>
                </a:solidFill>
                <a:latin typeface="Tahoma" panose="02020603050405020304" pitchFamily="2"/>
              </a:rPr>
              <a:t> (even if mentioned in the </a:t>
            </a:r>
          </a:p>
          <a:p>
            <a:pPr marL="484120" indent="0">
              <a:lnSpc>
                <a:spcPts val="2118"/>
              </a:lnSpc>
              <a:spcBef>
                <a:spcPts val="22"/>
              </a:spcBef>
            </a:pPr>
            <a:r>
              <a:rPr lang="en-US" sz="1721" b="1" spc="18">
                <a:solidFill>
                  <a:srgbClr val="003299"/>
                </a:solidFill>
                <a:latin typeface="Tahoma" panose="02020603050405020304" pitchFamily="2"/>
              </a:rPr>
              <a:t>application! See FAQ n°51) </a:t>
            </a:r>
          </a:p>
          <a:p>
            <a:pPr marL="282403" indent="201717">
              <a:lnSpc>
                <a:spcPts val="2118"/>
              </a:lnSpc>
              <a:spcBef>
                <a:spcPts val="2096"/>
              </a:spcBef>
              <a:buFont typeface="Wingdings"/>
              <a:buChar char="n"/>
            </a:pPr>
            <a:r>
              <a:rPr lang="en-US" sz="1721" b="1" spc="124">
                <a:solidFill>
                  <a:srgbClr val="003299"/>
                </a:solidFill>
                <a:latin typeface="Tahoma" panose="02020603050405020304" pitchFamily="2"/>
              </a:rPr>
              <a:t>Should follow the procedures mentioned under Article 11.9; </a:t>
            </a:r>
          </a:p>
          <a:p>
            <a:pPr marL="484120" indent="0">
              <a:lnSpc>
                <a:spcPts val="2118"/>
              </a:lnSpc>
              <a:spcBef>
                <a:spcPts val="22"/>
              </a:spcBef>
            </a:pPr>
            <a:r>
              <a:rPr lang="en-US" sz="1721" b="1" spc="18">
                <a:solidFill>
                  <a:srgbClr val="003299"/>
                </a:solidFill>
                <a:latin typeface="Tahoma" panose="02020603050405020304" pitchFamily="2"/>
              </a:rPr>
              <a:t>tenders are required for amounts larger than € 25,000 </a:t>
            </a:r>
          </a:p>
          <a:p>
            <a:pPr marL="282403" indent="201717">
              <a:lnSpc>
                <a:spcPts val="2118"/>
              </a:lnSpc>
              <a:spcBef>
                <a:spcPts val="2118"/>
              </a:spcBef>
              <a:buFont typeface="Wingdings"/>
              <a:buChar char="n"/>
            </a:pPr>
            <a:r>
              <a:rPr lang="en-US" sz="1721" b="1" spc="190">
                <a:solidFill>
                  <a:srgbClr val="003299"/>
                </a:solidFill>
                <a:latin typeface="Tahoma" panose="02020603050405020304" pitchFamily="2"/>
              </a:rPr>
              <a:t>To be allocated to the same budget headings as internal </a:t>
            </a:r>
          </a:p>
          <a:p>
            <a:pPr marL="484120" indent="0">
              <a:lnSpc>
                <a:spcPts val="2118"/>
              </a:lnSpc>
              <a:spcBef>
                <a:spcPts val="0"/>
              </a:spcBef>
            </a:pPr>
            <a:r>
              <a:rPr lang="en-US" sz="1721" b="1" spc="13">
                <a:solidFill>
                  <a:srgbClr val="003299"/>
                </a:solidFill>
                <a:latin typeface="Tahoma" panose="02020603050405020304" pitchFamily="2"/>
              </a:rPr>
              <a:t>expenses, except for: </a:t>
            </a:r>
          </a:p>
          <a:p>
            <a:pPr marL="484120" indent="242060">
              <a:lnSpc>
                <a:spcPts val="2118"/>
              </a:lnSpc>
              <a:spcBef>
                <a:spcPts val="2140"/>
              </a:spcBef>
              <a:buFont typeface="Symbol"/>
              <a:buChar char="·"/>
            </a:pPr>
            <a:r>
              <a:rPr lang="en-US" sz="1721" b="1" spc="-93">
                <a:solidFill>
                  <a:srgbClr val="003299"/>
                </a:solidFill>
                <a:latin typeface="Tahoma" panose="02020603050405020304" pitchFamily="2"/>
              </a:rPr>
              <a:t>External language &amp; translation services (other costs) </a:t>
            </a:r>
          </a:p>
          <a:p>
            <a:pPr marL="484120" indent="242060">
              <a:lnSpc>
                <a:spcPts val="2118"/>
              </a:lnSpc>
              <a:spcBef>
                <a:spcPts val="0"/>
              </a:spcBef>
              <a:buFont typeface="Symbol"/>
              <a:buChar char="·"/>
            </a:pPr>
            <a:r>
              <a:rPr lang="en-US" sz="1721" b="1" spc="-93">
                <a:solidFill>
                  <a:srgbClr val="003299"/>
                </a:solidFill>
                <a:latin typeface="Tahoma" panose="02020603050405020304" pitchFamily="2"/>
              </a:rPr>
              <a:t>External quality evaluations &amp; audits (other costs) </a:t>
            </a:r>
          </a:p>
          <a:p>
            <a:pPr marL="484120" indent="242060">
              <a:lnSpc>
                <a:spcPts val="2118"/>
              </a:lnSpc>
              <a:spcBef>
                <a:spcPts val="0"/>
              </a:spcBef>
              <a:spcAft>
                <a:spcPts val="1712"/>
              </a:spcAft>
              <a:buFont typeface="Symbol"/>
              <a:buChar char="·"/>
            </a:pPr>
            <a:r>
              <a:rPr lang="en-US" sz="1721" b="1" spc="-88">
                <a:solidFill>
                  <a:srgbClr val="003299"/>
                </a:solidFill>
                <a:latin typeface="Tahoma" panose="02020603050405020304" pitchFamily="2"/>
              </a:rPr>
              <a:t>External IT courses (other costs) </a:t>
            </a:r>
          </a:p>
        </p:txBody>
      </p:sp>
      <p:sp>
        <p:nvSpPr>
          <p:cNvPr id="222" name="Text Placeholder 221"/>
          <p:cNvSpPr>
            <a:spLocks noGrp="1"/>
          </p:cNvSpPr>
          <p:nvPr>
            <p:ph type="body" idx="10"/>
          </p:nvPr>
        </p:nvSpPr>
        <p:spPr>
          <a:xfrm>
            <a:off x="2904565" y="4872318"/>
            <a:ext cx="3490632" cy="27006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indent="0">
              <a:lnSpc>
                <a:spcPts val="2118"/>
              </a:lnSpc>
            </a:pPr>
            <a:r>
              <a:rPr lang="en-US" sz="1721" b="1">
                <a:solidFill>
                  <a:srgbClr val="FF0000"/>
                </a:solidFill>
                <a:latin typeface="Tahoma" panose="02020603050405020304" pitchFamily="2"/>
              </a:rPr>
              <a:t>See also overview in FAQ n°28! </a:t>
            </a:r>
          </a:p>
        </p:txBody>
      </p:sp>
      <p:sp>
        <p:nvSpPr>
          <p:cNvPr id="223" name="Text Placeholder 222"/>
          <p:cNvSpPr>
            <a:spLocks noGrp="1"/>
          </p:cNvSpPr>
          <p:nvPr>
            <p:ph type="body" idx="10"/>
          </p:nvPr>
        </p:nvSpPr>
        <p:spPr>
          <a:xfrm>
            <a:off x="5295340" y="6007473"/>
            <a:ext cx="1422587" cy="1154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43" rIns="0" bIns="0" anchor="t"/>
          <a:lstStyle/>
          <a:p>
            <a:pPr marL="0" indent="0">
              <a:lnSpc>
                <a:spcPts val="794"/>
              </a:lnSpc>
            </a:pPr>
            <a:r>
              <a:rPr lang="en-US" sz="794" b="1" u="sng" spc="-13">
                <a:solidFill>
                  <a:srgbClr val="0000FF"/>
                </a:solidFill>
                <a:latin typeface="Times New Roman" panose="02020603050405020304" pitchFamily="1"/>
              </a:rPr>
              <a:t>http://eacea.ec.europa.eu/tempus</a:t>
            </a:r>
            <a:r>
              <a:rPr lang="en-US" sz="100" b="1" spc="-13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21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1634" y="403412"/>
            <a:ext cx="1576107" cy="3256990"/>
          </a:xfrm>
          <a:prstGeom prst="rect">
            <a:avLst/>
          </a:prstGeom>
        </p:spPr>
      </p:pic>
      <p:pic>
        <p:nvPicPr>
          <p:cNvPr id="229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21634" y="3869952"/>
            <a:ext cx="8084484" cy="2600885"/>
          </a:xfrm>
          <a:prstGeom prst="rect">
            <a:avLst/>
          </a:prstGeom>
        </p:spPr>
      </p:pic>
      <p:pic>
        <p:nvPicPr>
          <p:cNvPr id="232" name="Imag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7557248" y="823072"/>
            <a:ext cx="1051672" cy="1401296"/>
          </a:xfrm>
          <a:prstGeom prst="rect">
            <a:avLst/>
          </a:prstGeom>
        </p:spPr>
      </p:pic>
      <p:sp>
        <p:nvSpPr>
          <p:cNvPr id="230" name="Text Placeholder 229"/>
          <p:cNvSpPr>
            <a:spLocks noGrp="1"/>
          </p:cNvSpPr>
          <p:nvPr>
            <p:ph type="body" idx="10"/>
          </p:nvPr>
        </p:nvSpPr>
        <p:spPr>
          <a:xfrm>
            <a:off x="1043268" y="403412"/>
            <a:ext cx="7496735" cy="492778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263" rIns="0" bIns="0" anchor="t">
            <a:normAutofit fontScale="72500" lnSpcReduction="20000"/>
          </a:bodyPr>
          <a:lstStyle/>
          <a:p>
            <a:pPr marL="0" indent="0" algn="ctr">
              <a:lnSpc>
                <a:spcPts val="3000"/>
              </a:lnSpc>
            </a:pPr>
            <a:r>
              <a:rPr lang="en-US" sz="2427" b="1">
                <a:solidFill>
                  <a:srgbClr val="A3001F"/>
                </a:solidFill>
                <a:latin typeface="Verdana" panose="02020603050405020304" pitchFamily="2"/>
              </a:rPr>
              <a:t>Exchange rates </a:t>
            </a:r>
          </a:p>
          <a:p>
            <a:pPr marL="1048927" indent="0">
              <a:lnSpc>
                <a:spcPts val="2030"/>
              </a:lnSpc>
              <a:spcBef>
                <a:spcPts val="1871"/>
              </a:spcBef>
            </a:pPr>
            <a:r>
              <a:rPr lang="en-US" sz="1721" b="1" spc="4">
                <a:solidFill>
                  <a:srgbClr val="003299"/>
                </a:solidFill>
                <a:latin typeface="Verdana" panose="02020603050405020304" pitchFamily="2"/>
              </a:rPr>
              <a:t>All transactions ≠ EUR must be converted and reported in </a:t>
            </a:r>
          </a:p>
          <a:p>
            <a:pPr marL="0" indent="0" algn="ctr">
              <a:lnSpc>
                <a:spcPts val="2030"/>
              </a:lnSpc>
              <a:spcBef>
                <a:spcPts val="49"/>
              </a:spcBef>
            </a:pPr>
            <a:r>
              <a:rPr lang="en-US" sz="1721" b="1">
                <a:solidFill>
                  <a:srgbClr val="003299"/>
                </a:solidFill>
                <a:latin typeface="Verdana" panose="02020603050405020304" pitchFamily="2"/>
              </a:rPr>
              <a:t>EUR in the Financial Statement of the Final Report: </a:t>
            </a:r>
          </a:p>
          <a:p>
            <a:pPr marL="0" indent="0" algn="ctr">
              <a:lnSpc>
                <a:spcPts val="2118"/>
              </a:lnSpc>
              <a:spcBef>
                <a:spcPts val="856"/>
              </a:spcBef>
            </a:pPr>
            <a:r>
              <a:rPr lang="en-US" sz="1721" b="1" spc="119">
                <a:solidFill>
                  <a:srgbClr val="003299"/>
                </a:solidFill>
                <a:latin typeface="Verdana" panose="02020603050405020304" pitchFamily="2"/>
              </a:rPr>
              <a:t>Which exchange rate? </a:t>
            </a:r>
          </a:p>
          <a:p>
            <a:pPr marL="0" indent="282403">
              <a:lnSpc>
                <a:spcPts val="2118"/>
              </a:lnSpc>
              <a:spcBef>
                <a:spcPts val="2149"/>
              </a:spcBef>
              <a:buFont typeface="Verdana"/>
              <a:buAutoNum type="arabicPeriod"/>
            </a:pPr>
            <a:r>
              <a:rPr lang="en-US" sz="1721" b="1">
                <a:solidFill>
                  <a:srgbClr val="A3001F"/>
                </a:solidFill>
                <a:latin typeface="Verdana" panose="02020603050405020304" pitchFamily="2"/>
              </a:rPr>
              <a:t>from the start of the eligibility period until the date that the second pre-</a:t>
            </a:r>
          </a:p>
          <a:p>
            <a:pPr marL="282403" indent="0">
              <a:lnSpc>
                <a:spcPts val="2118"/>
              </a:lnSpc>
              <a:spcBef>
                <a:spcPts val="0"/>
              </a:spcBef>
            </a:pPr>
            <a:r>
              <a:rPr lang="en-US" sz="1721" b="1" spc="26">
                <a:solidFill>
                  <a:srgbClr val="A3001F"/>
                </a:solidFill>
                <a:latin typeface="Verdana" panose="02020603050405020304" pitchFamily="2"/>
              </a:rPr>
              <a:t>financing is received:</a:t>
            </a:r>
            <a:r>
              <a:rPr lang="en-US" sz="1721" b="1" spc="26">
                <a:solidFill>
                  <a:srgbClr val="003299"/>
                </a:solidFill>
                <a:latin typeface="Verdana" panose="02020603050405020304" pitchFamily="2"/>
              </a:rPr>
              <a:t> the rate of the month </a:t>
            </a:r>
            <a:r>
              <a:rPr lang="en-US" sz="1721" b="1" u="sng" spc="26">
                <a:solidFill>
                  <a:srgbClr val="003299"/>
                </a:solidFill>
                <a:latin typeface="Verdana" panose="02020603050405020304" pitchFamily="2"/>
              </a:rPr>
              <a:t>in which you received the </a:t>
            </a:r>
          </a:p>
          <a:p>
            <a:pPr marL="282403" indent="0">
              <a:lnSpc>
                <a:spcPts val="2118"/>
              </a:lnSpc>
              <a:spcBef>
                <a:spcPts val="0"/>
              </a:spcBef>
            </a:pPr>
            <a:r>
              <a:rPr lang="en-US" sz="1721" b="1" u="sng" spc="-4">
                <a:solidFill>
                  <a:srgbClr val="003299"/>
                </a:solidFill>
                <a:latin typeface="Verdana" panose="02020603050405020304" pitchFamily="2"/>
              </a:rPr>
              <a:t>first pre-financing</a:t>
            </a:r>
            <a:r>
              <a:rPr lang="en-US" sz="1721" b="1" spc="-4">
                <a:solidFill>
                  <a:srgbClr val="003299"/>
                </a:solidFill>
                <a:latin typeface="Verdana" panose="02020603050405020304" pitchFamily="2"/>
              </a:rPr>
              <a:t> should be applied </a:t>
            </a:r>
          </a:p>
          <a:p>
            <a:pPr marL="0" indent="282403">
              <a:lnSpc>
                <a:spcPts val="2118"/>
              </a:lnSpc>
              <a:spcBef>
                <a:spcPts val="2166"/>
              </a:spcBef>
              <a:buFont typeface="Verdana"/>
              <a:buAutoNum type="arabicPeriod"/>
            </a:pPr>
            <a:r>
              <a:rPr lang="en-US" sz="1721" b="1" spc="9">
                <a:solidFill>
                  <a:srgbClr val="A3001F"/>
                </a:solidFill>
                <a:latin typeface="Verdana" panose="02020603050405020304" pitchFamily="2"/>
              </a:rPr>
              <a:t>from the date that the second pre-financing is received until the end of </a:t>
            </a:r>
          </a:p>
          <a:p>
            <a:pPr marL="282403" indent="0">
              <a:lnSpc>
                <a:spcPts val="2118"/>
              </a:lnSpc>
              <a:spcBef>
                <a:spcPts val="0"/>
              </a:spcBef>
            </a:pPr>
            <a:r>
              <a:rPr lang="en-US" sz="1721" b="1" spc="31">
                <a:solidFill>
                  <a:srgbClr val="A3001F"/>
                </a:solidFill>
                <a:latin typeface="Verdana" panose="02020603050405020304" pitchFamily="2"/>
              </a:rPr>
              <a:t>the eligibility period:</a:t>
            </a:r>
            <a:r>
              <a:rPr lang="en-US" sz="1721" b="1" spc="31">
                <a:solidFill>
                  <a:srgbClr val="003299"/>
                </a:solidFill>
                <a:latin typeface="Verdana" panose="02020603050405020304" pitchFamily="2"/>
              </a:rPr>
              <a:t> the rate </a:t>
            </a:r>
            <a:r>
              <a:rPr lang="en-US" sz="1721" b="1" u="sng" spc="31">
                <a:solidFill>
                  <a:srgbClr val="003299"/>
                </a:solidFill>
                <a:latin typeface="Verdana" panose="02020603050405020304" pitchFamily="2"/>
              </a:rPr>
              <a:t>of the month in which you received the  </a:t>
            </a:r>
          </a:p>
          <a:p>
            <a:pPr marL="282403" indent="0">
              <a:lnSpc>
                <a:spcPts val="2118"/>
              </a:lnSpc>
              <a:spcBef>
                <a:spcPts val="0"/>
              </a:spcBef>
            </a:pPr>
            <a:r>
              <a:rPr lang="en-US" sz="1721" b="1" u="sng">
                <a:solidFill>
                  <a:srgbClr val="003299"/>
                </a:solidFill>
                <a:latin typeface="Verdana" panose="02020603050405020304" pitchFamily="2"/>
              </a:rPr>
              <a:t>second pre-financing</a:t>
            </a:r>
            <a:r>
              <a:rPr lang="en-US" sz="1721" b="1">
                <a:solidFill>
                  <a:srgbClr val="003299"/>
                </a:solidFill>
                <a:latin typeface="Verdana" panose="02020603050405020304" pitchFamily="2"/>
              </a:rPr>
              <a:t> should be applied </a:t>
            </a:r>
          </a:p>
          <a:p>
            <a:pPr marL="0" marR="40343" indent="0" algn="r">
              <a:lnSpc>
                <a:spcPts val="2118"/>
              </a:lnSpc>
              <a:spcBef>
                <a:spcPts val="2127"/>
              </a:spcBef>
            </a:pPr>
            <a:r>
              <a:rPr lang="en-US" sz="1721" b="1" spc="18">
                <a:solidFill>
                  <a:srgbClr val="003299"/>
                </a:solidFill>
                <a:latin typeface="Verdana" panose="02020603050405020304" pitchFamily="2"/>
              </a:rPr>
              <a:t>The rate to be applied is the monthly accounting rate established </a:t>
            </a:r>
          </a:p>
          <a:p>
            <a:pPr marL="1452360" indent="0">
              <a:lnSpc>
                <a:spcPts val="2030"/>
              </a:lnSpc>
              <a:spcBef>
                <a:spcPts val="31"/>
              </a:spcBef>
            </a:pPr>
            <a:r>
              <a:rPr lang="en-US" sz="1721" b="1">
                <a:solidFill>
                  <a:srgbClr val="003299"/>
                </a:solidFill>
                <a:latin typeface="Verdana" panose="02020603050405020304" pitchFamily="2"/>
              </a:rPr>
              <a:t>by the Commission and published on its website: </a:t>
            </a:r>
          </a:p>
          <a:p>
            <a:pPr marL="1694420" indent="0">
              <a:lnSpc>
                <a:spcPts val="2118"/>
              </a:lnSpc>
              <a:spcBef>
                <a:spcPts val="9"/>
              </a:spcBef>
              <a:spcAft>
                <a:spcPts val="997"/>
              </a:spcAft>
            </a:pPr>
            <a:r>
              <a:rPr lang="en-US" sz="1721" b="1" u="sng" spc="88">
                <a:solidFill>
                  <a:srgbClr val="00999A"/>
                </a:solidFill>
                <a:latin typeface="Verdana" panose="02020603050405020304" pitchFamily="2"/>
              </a:rPr>
              <a:t>httcl://</a:t>
            </a:r>
            <a:r>
              <a:rPr lang="en-US" sz="1721" b="1" u="sng" spc="88">
                <a:solidFill>
                  <a:srgbClr val="0000FF"/>
                </a:solidFill>
                <a:latin typeface="Verdana" panose="02020603050405020304" pitchFamily="2"/>
              </a:rPr>
              <a:t>ec.eurocla.eu/budget/inforeuro</a:t>
            </a:r>
            <a:r>
              <a:rPr lang="en-US" sz="1721" b="1" spc="88">
                <a:solidFill>
                  <a:srgbClr val="FF0000"/>
                </a:solidFill>
                <a:latin typeface="Verdana" panose="02020603050405020304" pitchFamily="2"/>
              </a:rPr>
              <a:t>  </a:t>
            </a:r>
          </a:p>
        </p:txBody>
      </p:sp>
      <p:sp>
        <p:nvSpPr>
          <p:cNvPr id="233" name="Text Placeholder 232"/>
          <p:cNvSpPr>
            <a:spLocks noGrp="1"/>
          </p:cNvSpPr>
          <p:nvPr>
            <p:ph type="body" idx="10"/>
          </p:nvPr>
        </p:nvSpPr>
        <p:spPr>
          <a:xfrm>
            <a:off x="1576108" y="5331199"/>
            <a:ext cx="4165787" cy="676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0" rIns="0" bIns="0" anchor="t">
            <a:normAutofit fontScale="95000"/>
          </a:bodyPr>
          <a:lstStyle/>
          <a:p>
            <a:pPr marL="0" indent="0">
              <a:lnSpc>
                <a:spcPts val="2118"/>
              </a:lnSpc>
              <a:spcAft>
                <a:spcPts val="3155"/>
              </a:spcAft>
            </a:pPr>
            <a:r>
              <a:rPr lang="en-US" sz="1721" b="1" spc="79">
                <a:solidFill>
                  <a:srgbClr val="FF0000"/>
                </a:solidFill>
                <a:latin typeface="Verdana" panose="02020603050405020304" pitchFamily="2"/>
              </a:rPr>
              <a:t>N.B. Exchange losses are not eligible. </a:t>
            </a:r>
          </a:p>
        </p:txBody>
      </p:sp>
      <p:sp>
        <p:nvSpPr>
          <p:cNvPr id="234" name="Text Placeholder 233"/>
          <p:cNvSpPr>
            <a:spLocks noGrp="1"/>
          </p:cNvSpPr>
          <p:nvPr>
            <p:ph type="body" idx="10"/>
          </p:nvPr>
        </p:nvSpPr>
        <p:spPr>
          <a:xfrm>
            <a:off x="5295340" y="6007474"/>
            <a:ext cx="1422587" cy="46952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43" rIns="0" bIns="0" anchor="t"/>
          <a:lstStyle/>
          <a:p>
            <a:pPr marL="0" indent="0">
              <a:lnSpc>
                <a:spcPts val="882"/>
              </a:lnSpc>
              <a:spcAft>
                <a:spcPts val="2735"/>
              </a:spcAft>
            </a:pPr>
            <a:r>
              <a:rPr lang="en-US" sz="794" b="1" u="sng" spc="-13">
                <a:solidFill>
                  <a:srgbClr val="0000FF"/>
                </a:solidFill>
                <a:latin typeface="Times New Roman" panose="02020603050405020304" pitchFamily="1"/>
              </a:rPr>
              <a:t>http://eacea.ec.europa.eu/tempus</a:t>
            </a:r>
            <a:r>
              <a:rPr lang="en-US" sz="100" b="1" spc="-13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  <p:cxnSp>
        <p:nvCxnSpPr>
          <p:cNvPr id="235" name="Straight Connector 234"/>
          <p:cNvCxnSpPr/>
          <p:nvPr/>
        </p:nvCxnSpPr>
        <p:spPr>
          <a:xfrm>
            <a:off x="540684" y="3665444"/>
            <a:ext cx="0" cy="205068"/>
          </a:xfrm>
          <a:prstGeom prst="line">
            <a:avLst/>
          </a:prstGeom>
          <a:ln w="3175" cmpd="sng">
            <a:solidFill>
              <a:srgbClr val="F9EBC7"/>
            </a:solidFill>
          </a:ln>
        </p:spPr>
      </p:cxnSp>
      <p:cxnSp>
        <p:nvCxnSpPr>
          <p:cNvPr id="236" name="Straight Connector 235"/>
          <p:cNvCxnSpPr/>
          <p:nvPr/>
        </p:nvCxnSpPr>
        <p:spPr>
          <a:xfrm>
            <a:off x="691403" y="3665444"/>
            <a:ext cx="0" cy="205068"/>
          </a:xfrm>
          <a:prstGeom prst="line">
            <a:avLst/>
          </a:prstGeom>
          <a:ln w="6350" cmpd="dbl">
            <a:solidFill>
              <a:srgbClr val="FBF4D6"/>
            </a:solidFill>
          </a:ln>
        </p:spPr>
      </p:cxnSp>
    </p:spTree>
    <p:extLst>
      <p:ext uri="{BB962C8B-B14F-4D97-AF65-F5344CB8AC3E}">
        <p14:creationId xmlns:p14="http://schemas.microsoft.com/office/powerpoint/2010/main" val="26624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1634" y="4816849"/>
            <a:ext cx="8084484" cy="1653988"/>
          </a:xfrm>
          <a:prstGeom prst="rect">
            <a:avLst/>
          </a:prstGeom>
        </p:spPr>
      </p:pic>
      <p:sp>
        <p:nvSpPr>
          <p:cNvPr id="241" name="Text Placeholder 240"/>
          <p:cNvSpPr>
            <a:spLocks noGrp="1"/>
          </p:cNvSpPr>
          <p:nvPr>
            <p:ph type="body" idx="10"/>
          </p:nvPr>
        </p:nvSpPr>
        <p:spPr>
          <a:xfrm>
            <a:off x="558053" y="414618"/>
            <a:ext cx="8090647" cy="38716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568" rIns="0" bIns="0" anchor="t"/>
          <a:lstStyle/>
          <a:p>
            <a:pPr marL="0" indent="0" algn="ctr">
              <a:lnSpc>
                <a:spcPts val="2471"/>
              </a:lnSpc>
              <a:spcAft>
                <a:spcPts val="437"/>
              </a:spcAft>
            </a:pPr>
            <a:r>
              <a:rPr lang="en-US" sz="2206" b="1" spc="-35">
                <a:solidFill>
                  <a:srgbClr val="A0001B"/>
                </a:solidFill>
                <a:latin typeface="Arial" panose="02020603050405020304" pitchFamily="2"/>
              </a:rPr>
              <a:t>Summary table: supporting documents </a:t>
            </a:r>
          </a:p>
        </p:txBody>
      </p:sp>
      <p:graphicFrame>
        <p:nvGraphicFramePr>
          <p:cNvPr id="244" name="table 244"/>
          <p:cNvGraphicFramePr>
            <a:graphicFrameLocks noGrp="1"/>
          </p:cNvGraphicFramePr>
          <p:nvPr/>
        </p:nvGraphicFramePr>
        <p:xfrm>
          <a:off x="745191" y="812427"/>
          <a:ext cx="7715810" cy="5014633"/>
        </p:xfrm>
        <a:graphic>
          <a:graphicData uri="http://schemas.openxmlformats.org/drawingml/2006/table">
            <a:tbl>
              <a:tblPr/>
              <a:tblGrid>
                <a:gridCol w="1691528"/>
                <a:gridCol w="2025463"/>
                <a:gridCol w="3998819"/>
              </a:tblGrid>
              <a:tr h="344021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ts val="2100"/>
                        </a:lnSpc>
                        <a:spcBef>
                          <a:spcPts val="2680"/>
                        </a:spcBef>
                        <a:spcAft>
                          <a:spcPts val="0"/>
                        </a:spcAft>
                      </a:pPr>
                      <a:r>
                        <a:rPr lang="en-US" sz="1700" b="1" spc="0">
                          <a:solidFill>
                            <a:srgbClr val="A0001B"/>
                          </a:solidFill>
                          <a:latin typeface="Arial" panose="02020603050405020304" pitchFamily="2"/>
                        </a:rPr>
                        <a:t>Budget </a:t>
                      </a:r>
                    </a:p>
                    <a:p>
                      <a:pPr marL="0" marR="0" indent="0" algn="ctr">
                        <a:lnSpc>
                          <a:spcPts val="2100"/>
                        </a:lnSpc>
                        <a:spcBef>
                          <a:spcPts val="30"/>
                        </a:spcBef>
                        <a:spcAft>
                          <a:spcPts val="2410"/>
                        </a:spcAft>
                      </a:pPr>
                      <a:r>
                        <a:rPr lang="en-US" sz="1700" b="1" spc="0">
                          <a:solidFill>
                            <a:srgbClr val="A0001B"/>
                          </a:solidFill>
                          <a:latin typeface="Arial" panose="02020603050405020304" pitchFamily="2"/>
                        </a:rPr>
                        <a:t>heading </a:t>
                      </a:r>
                    </a:p>
                  </a:txBody>
                  <a:tcPr marL="0" marR="0" marT="0" marB="0" anchor="ctr">
                    <a:lnL w="30480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3048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2099310" indent="0" algn="r">
                        <a:lnSpc>
                          <a:spcPts val="2100"/>
                        </a:lnSpc>
                        <a:spcBef>
                          <a:spcPts val="570"/>
                        </a:spcBef>
                        <a:spcAft>
                          <a:spcPts val="345"/>
                        </a:spcAft>
                      </a:pPr>
                      <a:r>
                        <a:rPr lang="en-US" sz="1700" b="1" spc="0">
                          <a:solidFill>
                            <a:srgbClr val="A0001B"/>
                          </a:solidFill>
                          <a:latin typeface="Arial" panose="02020603050405020304" pitchFamily="2"/>
                        </a:rPr>
                        <a:t>Supporting documents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30480" cmpd="sng">
                      <a:solidFill>
                        <a:srgbClr val="000000"/>
                      </a:solidFill>
                      <a:prstDash val="solid"/>
                    </a:lnR>
                    <a:lnT w="30480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</a:tr>
              <a:tr h="707651"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30480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13360" indent="0" algn="r">
                        <a:lnSpc>
                          <a:spcPts val="2100"/>
                        </a:lnSpc>
                        <a:spcBef>
                          <a:spcPts val="2180"/>
                        </a:spcBef>
                        <a:spcAft>
                          <a:spcPts val="2000"/>
                        </a:spcAft>
                      </a:pPr>
                      <a:r>
                        <a:rPr lang="en-US" sz="1700" b="1" spc="0">
                          <a:solidFill>
                            <a:srgbClr val="A0001B"/>
                          </a:solidFill>
                          <a:latin typeface="Arial" panose="02020603050405020304" pitchFamily="2"/>
                        </a:rPr>
                        <a:t>To be submitted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040" marR="0" indent="0" algn="l"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en-US" sz="1700" b="1" spc="0">
                          <a:solidFill>
                            <a:srgbClr val="A0001B"/>
                          </a:solidFill>
                          <a:latin typeface="Arial" panose="02020603050405020304" pitchFamily="2"/>
                        </a:rPr>
                        <a:t>To be kept with project accounts </a:t>
                      </a:r>
                    </a:p>
                    <a:p>
                      <a:pPr marL="0" marR="0" indent="0" algn="ctr">
                        <a:lnSpc>
                          <a:spcPts val="1600"/>
                        </a:lnSpc>
                        <a:spcBef>
                          <a:spcPts val="270"/>
                        </a:spcBef>
                        <a:spcAft>
                          <a:spcPts val="340"/>
                        </a:spcAft>
                      </a:pPr>
                      <a:r>
                        <a:rPr lang="en-US" sz="1200" b="1" spc="0">
                          <a:solidFill>
                            <a:srgbClr val="A0001B"/>
                          </a:solidFill>
                          <a:latin typeface="Arial" panose="02020603050405020304" pitchFamily="2"/>
                        </a:rPr>
                        <a:t>(upon request of EACEA, the beneficiary should be </a:t>
                      </a:r>
                      <a:r>
                        <a:rPr sz="1600"/>
                        <a:t/>
                      </a:r>
                      <a:br>
                        <a:rPr sz="1600"/>
                      </a:br>
                      <a:r>
                        <a:rPr lang="en-US" sz="1200" b="1" spc="0">
                          <a:solidFill>
                            <a:srgbClr val="A0001B"/>
                          </a:solidFill>
                          <a:latin typeface="Arial" panose="02020603050405020304" pitchFamily="2"/>
                        </a:rPr>
                        <a:t>able to send the supporting docs. immediately)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30480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2029">
                <a:tc>
                  <a:txBody>
                    <a:bodyPr/>
                    <a:lstStyle/>
                    <a:p>
                      <a:pPr marL="112395" marR="0" indent="0" algn="l">
                        <a:lnSpc>
                          <a:spcPts val="2900"/>
                        </a:lnSpc>
                        <a:spcBef>
                          <a:spcPts val="6115"/>
                        </a:spcBef>
                        <a:spcAft>
                          <a:spcPts val="6705"/>
                        </a:spcAft>
                      </a:pPr>
                      <a:r>
                        <a:rPr lang="en-US" sz="17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I. Staff Costs </a:t>
                      </a:r>
                    </a:p>
                  </a:txBody>
                  <a:tcPr marL="0" marR="0" marT="0" marB="0" anchor="ctr">
                    <a:lnL w="30480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indent="91440" algn="l">
                        <a:lnSpc>
                          <a:spcPts val="19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4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Copy of the sub- contract and invoice when a sub-contract is above € 25,000 </a:t>
                      </a:r>
                    </a:p>
                    <a:p>
                      <a:pPr marL="91440" marR="251460" indent="91440" algn="l">
                        <a:lnSpc>
                          <a:spcPts val="1900"/>
                        </a:lnSpc>
                        <a:spcBef>
                          <a:spcPts val="375"/>
                        </a:spcBef>
                        <a:spcAft>
                          <a:spcPts val="3430"/>
                        </a:spcAft>
                        <a:buFont typeface="Symbol"/>
                        <a:buChar char="·"/>
                      </a:pPr>
                      <a:r>
                        <a:rPr lang="en-US" sz="1400" b="1" spc="-7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Formal justification for higher salary rates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320" marR="0" indent="9144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4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Staff Conventions for staff members </a:t>
                      </a:r>
                    </a:p>
                    <a:p>
                      <a:pPr marL="274320" marR="0" indent="9144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4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Sub-contracts and invoices for external staff </a:t>
                      </a:r>
                    </a:p>
                    <a:p>
                      <a:pPr marL="274320" marR="251460" indent="9144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400" b="1" spc="-45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For a sub-contract above € 25 000, docs on the tendering procedure (min 3 quotations). </a:t>
                      </a:r>
                    </a:p>
                    <a:p>
                      <a:pPr marL="274320" marR="251460" indent="9144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355"/>
                        </a:spcAft>
                        <a:buFont typeface="Symbol"/>
                        <a:buChar char="·"/>
                      </a:pPr>
                      <a:r>
                        <a:rPr lang="en-US" sz="1400" b="1" spc="-6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For replacement costs, confirmation from the EU institution that the vacated role was filled for the period in question + Convention for each staff member filling the vacated role.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30480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6824">
                <a:tc>
                  <a:txBody>
                    <a:bodyPr/>
                    <a:lstStyle/>
                    <a:p>
                      <a:pPr marL="91440" marR="0" indent="365760" algn="l"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0"/>
                        </a:spcAft>
                        <a:buFont typeface="Arial"/>
                        <a:buAutoNum type="romanUcPeriod" startAt="2"/>
                      </a:pPr>
                      <a:r>
                        <a:rPr lang="en-US" sz="17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Travel </a:t>
                      </a:r>
                    </a:p>
                    <a:p>
                      <a:pPr marL="91440" marR="0" indent="0" algn="l">
                        <a:lnSpc>
                          <a:spcPts val="2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7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Costs &amp; Costs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295"/>
                        </a:spcAft>
                      </a:pPr>
                      <a:r>
                        <a:rPr lang="en-US" sz="17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of Stay </a:t>
                      </a:r>
                    </a:p>
                  </a:txBody>
                  <a:tcPr marL="0" marR="0" marT="0" marB="0">
                    <a:lnL w="30480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842010" indent="0" algn="r">
                        <a:lnSpc>
                          <a:spcPts val="2100"/>
                        </a:lnSpc>
                        <a:spcBef>
                          <a:spcPts val="2585"/>
                        </a:spcBef>
                        <a:spcAft>
                          <a:spcPts val="2480"/>
                        </a:spcAft>
                      </a:pPr>
                      <a:r>
                        <a:rPr lang="en-US" sz="17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None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65760" indent="0" algn="l">
                        <a:lnSpc>
                          <a:spcPts val="1900"/>
                        </a:lnSpc>
                        <a:spcBef>
                          <a:spcPts val="360"/>
                        </a:spcBef>
                        <a:spcAft>
                          <a:spcPts val="1075"/>
                        </a:spcAft>
                      </a:pPr>
                      <a:r>
                        <a:rPr lang="en-US" sz="1400" b="1" spc="-2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Individual mobility reports and all copies of travel tickets, boarding passes, invoices, receipts.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30480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9588">
                <a:tc>
                  <a:txBody>
                    <a:bodyPr/>
                    <a:lstStyle/>
                    <a:p>
                      <a:pPr marL="91440" marR="0" indent="457200" algn="l">
                        <a:lnSpc>
                          <a:spcPts val="2100"/>
                        </a:lnSpc>
                        <a:spcBef>
                          <a:spcPts val="2250"/>
                        </a:spcBef>
                        <a:spcAft>
                          <a:spcPts val="2170"/>
                        </a:spcAft>
                        <a:buFont typeface="Arial"/>
                        <a:buAutoNum type="romanUcPeriod"/>
                      </a:pPr>
                      <a:r>
                        <a:rPr lang="en-US" sz="17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Equipment </a:t>
                      </a:r>
                    </a:p>
                  </a:txBody>
                  <a:tcPr marL="0" marR="0" marT="0" marB="0" anchor="ctr">
                    <a:lnL w="30480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3048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indent="91440" algn="l">
                        <a:lnSpc>
                          <a:spcPts val="1900"/>
                        </a:lnSpc>
                        <a:spcBef>
                          <a:spcPts val="360"/>
                        </a:spcBef>
                        <a:spcAft>
                          <a:spcPts val="430"/>
                        </a:spcAft>
                        <a:buFont typeface="Symbol"/>
                        <a:buChar char="·"/>
                      </a:pPr>
                      <a:r>
                        <a:rPr lang="en-US" sz="14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Copy of invoices for equipment with a total value above € 25,000*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3048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320" marR="0" indent="9144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4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All invoices </a:t>
                      </a:r>
                    </a:p>
                    <a:p>
                      <a:pPr marL="274320" marR="228600" indent="9144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815"/>
                        </a:spcAft>
                        <a:buFont typeface="Symbol"/>
                        <a:buChar char="·"/>
                      </a:pPr>
                      <a:r>
                        <a:rPr lang="en-US" sz="1400" b="1" spc="-4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Three estimates / quotations for equipment purchases above € 25,000.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30480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3048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45" name="Text Placeholder 244"/>
          <p:cNvSpPr>
            <a:spLocks noGrp="1"/>
          </p:cNvSpPr>
          <p:nvPr>
            <p:ph type="body" idx="10"/>
          </p:nvPr>
        </p:nvSpPr>
        <p:spPr>
          <a:xfrm>
            <a:off x="515471" y="6117028"/>
            <a:ext cx="8090647" cy="69812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724" rIns="0" bIns="0" anchor="t"/>
          <a:lstStyle/>
          <a:p>
            <a:pPr marL="322747" indent="0">
              <a:lnSpc>
                <a:spcPts val="1853"/>
              </a:lnSpc>
              <a:spcAft>
                <a:spcPts val="3565"/>
              </a:spcAft>
            </a:pPr>
            <a:r>
              <a:rPr lang="en-US" sz="1677" b="1" spc="-26">
                <a:solidFill>
                  <a:srgbClr val="A0001B"/>
                </a:solidFill>
                <a:latin typeface="Arial" panose="02020603050405020304" pitchFamily="2"/>
              </a:rPr>
              <a:t>* </a:t>
            </a:r>
            <a:r>
              <a:rPr lang="en-US" sz="1235" b="1" spc="-35">
                <a:solidFill>
                  <a:srgbClr val="A0001B"/>
                </a:solidFill>
                <a:latin typeface="Arial" panose="02020603050405020304" pitchFamily="2"/>
              </a:rPr>
              <a:t>(The names of the companies contacted have to be indicated in the Final Report) </a:t>
            </a:r>
          </a:p>
        </p:txBody>
      </p:sp>
      <p:sp>
        <p:nvSpPr>
          <p:cNvPr id="246" name="Text Placeholder 245"/>
          <p:cNvSpPr>
            <a:spLocks noGrp="1"/>
          </p:cNvSpPr>
          <p:nvPr>
            <p:ph type="body" idx="10"/>
          </p:nvPr>
        </p:nvSpPr>
        <p:spPr>
          <a:xfrm>
            <a:off x="5295340" y="6010835"/>
            <a:ext cx="1422587" cy="4661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82" rIns="0" bIns="0" anchor="t"/>
          <a:lstStyle/>
          <a:p>
            <a:pPr marL="0" indent="0">
              <a:lnSpc>
                <a:spcPts val="882"/>
              </a:lnSpc>
              <a:spcAft>
                <a:spcPts val="2744"/>
              </a:spcAft>
            </a:pPr>
            <a:r>
              <a:rPr lang="en-US" sz="750" b="1" u="sng" spc="-35">
                <a:solidFill>
                  <a:srgbClr val="0000FF"/>
                </a:solidFill>
                <a:latin typeface="Arial" panose="02020603050405020304" pitchFamily="2"/>
              </a:rPr>
              <a:t>http://eacea.ec.europa.eu/tempus</a:t>
            </a:r>
            <a:r>
              <a:rPr lang="en-US" sz="100" b="1" spc="-35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986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1634" y="4625788"/>
            <a:ext cx="8084484" cy="1845049"/>
          </a:xfrm>
          <a:prstGeom prst="rect">
            <a:avLst/>
          </a:prstGeom>
        </p:spPr>
      </p:pic>
      <p:sp>
        <p:nvSpPr>
          <p:cNvPr id="249" name="Text Placeholder 248"/>
          <p:cNvSpPr>
            <a:spLocks noGrp="1"/>
          </p:cNvSpPr>
          <p:nvPr>
            <p:ph type="body" idx="10"/>
          </p:nvPr>
        </p:nvSpPr>
        <p:spPr>
          <a:xfrm>
            <a:off x="518832" y="414618"/>
            <a:ext cx="8090647" cy="63705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568" rIns="0" bIns="0" anchor="t">
            <a:normAutofit fontScale="95000"/>
          </a:bodyPr>
          <a:lstStyle/>
          <a:p>
            <a:r>
              <a:rPr lang="en-US" sz="2206" b="1" spc="-35">
                <a:solidFill>
                  <a:srgbClr val="9F0015"/>
                </a:solidFill>
                <a:latin typeface="Arial" panose="02020603050405020304" pitchFamily="2"/>
              </a:rPr>
              <a:t>Summary table: supporting documents </a:t>
            </a:r>
          </a:p>
        </p:txBody>
      </p:sp>
      <p:graphicFrame>
        <p:nvGraphicFramePr>
          <p:cNvPr id="252" name="table 252"/>
          <p:cNvGraphicFramePr>
            <a:graphicFrameLocks noGrp="1"/>
          </p:cNvGraphicFramePr>
          <p:nvPr/>
        </p:nvGraphicFramePr>
        <p:xfrm>
          <a:off x="874059" y="1065119"/>
          <a:ext cx="7586942" cy="3184152"/>
        </p:xfrm>
        <a:graphic>
          <a:graphicData uri="http://schemas.openxmlformats.org/drawingml/2006/table">
            <a:tbl>
              <a:tblPr/>
              <a:tblGrid>
                <a:gridCol w="1694329"/>
                <a:gridCol w="2022662"/>
                <a:gridCol w="3869951"/>
              </a:tblGrid>
              <a:tr h="411256">
                <a:tc rowSpan="2">
                  <a:txBody>
                    <a:bodyPr/>
                    <a:lstStyle/>
                    <a:p>
                      <a:pPr marL="0" marR="522605" indent="0" algn="r">
                        <a:lnSpc>
                          <a:spcPts val="2100"/>
                        </a:lnSpc>
                        <a:spcBef>
                          <a:spcPts val="382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0">
                          <a:solidFill>
                            <a:srgbClr val="9F0015"/>
                          </a:solidFill>
                          <a:latin typeface="Arial" panose="02020603050405020304" pitchFamily="2"/>
                        </a:rPr>
                        <a:t>Budget </a:t>
                      </a:r>
                    </a:p>
                    <a:p>
                      <a:pPr marL="0" marR="465455" indent="0" algn="r">
                        <a:lnSpc>
                          <a:spcPts val="2100"/>
                        </a:lnSpc>
                        <a:spcBef>
                          <a:spcPts val="55"/>
                        </a:spcBef>
                        <a:spcAft>
                          <a:spcPts val="3430"/>
                        </a:spcAft>
                      </a:pPr>
                      <a:r>
                        <a:rPr lang="en-US" sz="1600" b="1" spc="0">
                          <a:solidFill>
                            <a:srgbClr val="9F0015"/>
                          </a:solidFill>
                          <a:latin typeface="Arial" panose="02020603050405020304" pitchFamily="2"/>
                        </a:rPr>
                        <a:t>heading </a:t>
                      </a:r>
                    </a:p>
                  </a:txBody>
                  <a:tcPr marL="0" marR="0" marT="0" marB="0" anchor="ctr">
                    <a:lnL w="30480" cmpd="sng">
                      <a:solidFill>
                        <a:srgbClr val="000000"/>
                      </a:solidFill>
                      <a:prstDash val="solid"/>
                    </a:lnL>
                    <a:lnR w="15240" cmpd="sng">
                      <a:solidFill>
                        <a:srgbClr val="000000"/>
                      </a:solidFill>
                      <a:prstDash val="solid"/>
                    </a:lnR>
                    <a:lnT w="3048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ts val="2100"/>
                        </a:lnSpc>
                        <a:spcBef>
                          <a:spcPts val="940"/>
                        </a:spcBef>
                        <a:spcAft>
                          <a:spcPts val="550"/>
                        </a:spcAft>
                      </a:pPr>
                      <a:r>
                        <a:rPr lang="en-US" sz="1600" b="1" spc="0">
                          <a:solidFill>
                            <a:srgbClr val="9F0015"/>
                          </a:solidFill>
                          <a:latin typeface="Arial" panose="02020603050405020304" pitchFamily="2"/>
                        </a:rPr>
                        <a:t>Supporting documents </a:t>
                      </a:r>
                    </a:p>
                  </a:txBody>
                  <a:tcPr marL="0" marR="0" marT="0" marB="0" anchor="ctr">
                    <a:lnL w="15240" cmpd="sng">
                      <a:solidFill>
                        <a:srgbClr val="000000"/>
                      </a:solidFill>
                      <a:prstDash val="solid"/>
                    </a:lnL>
                    <a:lnR w="30480" cmpd="sng">
                      <a:solidFill>
                        <a:srgbClr val="000000"/>
                      </a:solidFill>
                      <a:prstDash val="solid"/>
                    </a:lnR>
                    <a:lnT w="30480" cmpd="sng">
                      <a:solidFill>
                        <a:srgbClr val="000000"/>
                      </a:solidFill>
                      <a:prstDash val="solid"/>
                    </a:lnT>
                    <a:lnB w="1524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</a:tr>
              <a:tr h="887506"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30480" cmpd="sng">
                      <a:solidFill>
                        <a:srgbClr val="000000"/>
                      </a:solidFill>
                      <a:prstDash val="solid"/>
                    </a:lnL>
                    <a:lnR w="1524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524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300"/>
                        </a:lnSpc>
                        <a:spcBef>
                          <a:spcPts val="2855"/>
                        </a:spcBef>
                        <a:spcAft>
                          <a:spcPts val="2735"/>
                        </a:spcAft>
                      </a:pPr>
                      <a:r>
                        <a:rPr lang="en-US" sz="1600" b="1" spc="0">
                          <a:solidFill>
                            <a:srgbClr val="9F0015"/>
                          </a:solidFill>
                          <a:latin typeface="Arial" panose="02020603050405020304" pitchFamily="2"/>
                        </a:rPr>
                        <a:t>To be submitted </a:t>
                      </a:r>
                    </a:p>
                  </a:txBody>
                  <a:tcPr marL="0" marR="0" marT="0" marB="0" anchor="ctr">
                    <a:lnL w="15240" cmpd="sng">
                      <a:solidFill>
                        <a:srgbClr val="000000"/>
                      </a:solidFill>
                      <a:prstDash val="solid"/>
                    </a:lnL>
                    <a:lnR w="15240" cmpd="sng">
                      <a:solidFill>
                        <a:srgbClr val="000000"/>
                      </a:solidFill>
                      <a:prstDash val="solid"/>
                    </a:lnR>
                    <a:lnT w="15240" cmpd="sng">
                      <a:solidFill>
                        <a:srgbClr val="000000"/>
                      </a:solidFill>
                      <a:prstDash val="solid"/>
                    </a:lnT>
                    <a:lnB w="1524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316865" indent="0" algn="r">
                        <a:lnSpc>
                          <a:spcPts val="210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0">
                          <a:solidFill>
                            <a:srgbClr val="9F0015"/>
                          </a:solidFill>
                          <a:latin typeface="Arial" panose="02020603050405020304" pitchFamily="2"/>
                        </a:rPr>
                        <a:t>To be kept with project accounts </a:t>
                      </a:r>
                    </a:p>
                    <a:p>
                      <a:pPr marL="0" marR="0" indent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235"/>
                        </a:spcAft>
                      </a:pPr>
                      <a:r>
                        <a:rPr lang="en-US" sz="1400" b="1" spc="0">
                          <a:solidFill>
                            <a:srgbClr val="9F0015"/>
                          </a:solidFill>
                          <a:latin typeface="Arial" panose="02020603050405020304" pitchFamily="2"/>
                        </a:rPr>
                        <a:t>(upon request of EACEA, the beneficiary </a:t>
                      </a:r>
                      <a:r>
                        <a:rPr sz="1600"/>
                        <a:t/>
                      </a:r>
                      <a:br>
                        <a:rPr sz="1600"/>
                      </a:br>
                      <a:r>
                        <a:rPr lang="en-US" sz="1400" b="1" spc="0">
                          <a:solidFill>
                            <a:srgbClr val="9F0015"/>
                          </a:solidFill>
                          <a:latin typeface="Arial" panose="02020603050405020304" pitchFamily="2"/>
                        </a:rPr>
                        <a:t>should be able to send the supporting </a:t>
                      </a:r>
                      <a:r>
                        <a:rPr sz="1600"/>
                        <a:t/>
                      </a:r>
                      <a:br>
                        <a:rPr sz="1600"/>
                      </a:br>
                      <a:r>
                        <a:rPr lang="en-US" sz="1400" b="1" spc="0">
                          <a:solidFill>
                            <a:srgbClr val="9F0015"/>
                          </a:solidFill>
                          <a:latin typeface="Arial" panose="02020603050405020304" pitchFamily="2"/>
                        </a:rPr>
                        <a:t>documents immediately) </a:t>
                      </a:r>
                    </a:p>
                  </a:txBody>
                  <a:tcPr marL="0" marR="0" marT="0" marB="0">
                    <a:lnL w="15240" cmpd="sng">
                      <a:solidFill>
                        <a:srgbClr val="000000"/>
                      </a:solidFill>
                      <a:prstDash val="solid"/>
                    </a:lnL>
                    <a:lnR w="30480" cmpd="sng">
                      <a:solidFill>
                        <a:srgbClr val="000000"/>
                      </a:solidFill>
                      <a:prstDash val="solid"/>
                    </a:lnR>
                    <a:lnT w="15240" cmpd="sng">
                      <a:solidFill>
                        <a:srgbClr val="000000"/>
                      </a:solidFill>
                      <a:prstDash val="solid"/>
                    </a:lnT>
                    <a:lnB w="1524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6324">
                <a:tc>
                  <a:txBody>
                    <a:bodyPr/>
                    <a:lstStyle/>
                    <a:p>
                      <a:pPr marL="91440" marR="0" indent="411480" algn="l">
                        <a:lnSpc>
                          <a:spcPts val="2100"/>
                        </a:lnSpc>
                        <a:spcBef>
                          <a:spcPts val="725"/>
                        </a:spcBef>
                        <a:spcAft>
                          <a:spcPts val="0"/>
                        </a:spcAft>
                        <a:buFont typeface="Arial"/>
                        <a:buAutoNum type="romanUcPeriod" startAt="4"/>
                      </a:pPr>
                      <a:r>
                        <a:rPr lang="en-US" sz="16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Printing &amp; </a:t>
                      </a:r>
                    </a:p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55"/>
                        </a:spcBef>
                        <a:spcAft>
                          <a:spcPts val="480"/>
                        </a:spcAft>
                      </a:pPr>
                      <a:r>
                        <a:rPr lang="en-US" sz="16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Publishing </a:t>
                      </a:r>
                    </a:p>
                  </a:txBody>
                  <a:tcPr marL="0" marR="0" marT="0" marB="0">
                    <a:lnL w="30480" cmpd="sng">
                      <a:solidFill>
                        <a:srgbClr val="000000"/>
                      </a:solidFill>
                      <a:prstDash val="solid"/>
                    </a:lnL>
                    <a:lnR w="15240" cmpd="sng">
                      <a:solidFill>
                        <a:srgbClr val="000000"/>
                      </a:solidFill>
                      <a:prstDash val="solid"/>
                    </a:lnR>
                    <a:lnT w="15240" cmpd="sng">
                      <a:noFill/>
                      <a:prstDash val="solid"/>
                    </a:lnT>
                    <a:lnB w="1524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3000"/>
                        </a:lnSpc>
                        <a:spcBef>
                          <a:spcPts val="815"/>
                        </a:spcBef>
                        <a:spcAft>
                          <a:spcPts val="1605"/>
                        </a:spcAft>
                      </a:pPr>
                      <a:r>
                        <a:rPr lang="en-US" sz="16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None </a:t>
                      </a:r>
                    </a:p>
                  </a:txBody>
                  <a:tcPr marL="0" marR="0" marT="0" marB="0" anchor="ctr">
                    <a:lnL w="15240" cmpd="sng">
                      <a:solidFill>
                        <a:srgbClr val="000000"/>
                      </a:solidFill>
                      <a:prstDash val="solid"/>
                    </a:lnL>
                    <a:lnR w="15240" cmpd="sng">
                      <a:solidFill>
                        <a:srgbClr val="000000"/>
                      </a:solidFill>
                      <a:prstDash val="solid"/>
                    </a:lnR>
                    <a:lnT w="15240" cmpd="sng">
                      <a:solidFill>
                        <a:srgbClr val="000000"/>
                      </a:solidFill>
                      <a:prstDash val="solid"/>
                    </a:lnT>
                    <a:lnB w="1524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 marR="0" indent="0" algn="l">
                        <a:lnSpc>
                          <a:spcPts val="2100"/>
                        </a:lnSpc>
                        <a:spcBef>
                          <a:spcPts val="465"/>
                        </a:spcBef>
                        <a:spcAft>
                          <a:spcPts val="2900"/>
                        </a:spcAft>
                      </a:pPr>
                      <a:r>
                        <a:rPr lang="en-US" sz="16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All invoices </a:t>
                      </a:r>
                    </a:p>
                  </a:txBody>
                  <a:tcPr marL="0" marR="0" marT="0" marB="0">
                    <a:lnL w="15240" cmpd="sng">
                      <a:solidFill>
                        <a:srgbClr val="000000"/>
                      </a:solidFill>
                      <a:prstDash val="solid"/>
                    </a:lnL>
                    <a:lnR w="30480" cmpd="sng">
                      <a:solidFill>
                        <a:srgbClr val="000000"/>
                      </a:solidFill>
                      <a:prstDash val="solid"/>
                    </a:lnR>
                    <a:lnT w="15240" cmpd="sng">
                      <a:solidFill>
                        <a:srgbClr val="000000"/>
                      </a:solidFill>
                      <a:prstDash val="solid"/>
                    </a:lnT>
                    <a:lnB w="1524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5763">
                <a:tc>
                  <a:txBody>
                    <a:bodyPr/>
                    <a:lstStyle/>
                    <a:p>
                      <a:pPr marL="91440" marR="0" indent="274320" algn="l">
                        <a:lnSpc>
                          <a:spcPts val="2100"/>
                        </a:lnSpc>
                        <a:spcBef>
                          <a:spcPts val="1780"/>
                        </a:spcBef>
                        <a:spcAft>
                          <a:spcPts val="1560"/>
                        </a:spcAft>
                        <a:buFont typeface="Arial"/>
                        <a:buAutoNum type="romanUcPeriod"/>
                      </a:pPr>
                      <a:r>
                        <a:rPr lang="en-US" sz="16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Other Costs </a:t>
                      </a:r>
                    </a:p>
                  </a:txBody>
                  <a:tcPr marL="0" marR="0" marT="0" marB="0" anchor="ctr">
                    <a:lnL w="30480" cmpd="sng">
                      <a:solidFill>
                        <a:srgbClr val="000000"/>
                      </a:solidFill>
                      <a:prstDash val="solid"/>
                    </a:lnL>
                    <a:lnR w="15240" cmpd="sng">
                      <a:solidFill>
                        <a:srgbClr val="000000"/>
                      </a:solidFill>
                      <a:prstDash val="solid"/>
                    </a:lnR>
                    <a:lnT w="15240" cmpd="sng">
                      <a:solidFill>
                        <a:srgbClr val="000000"/>
                      </a:solidFill>
                      <a:prstDash val="solid"/>
                    </a:lnT>
                    <a:lnB w="1524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100"/>
                        </a:lnSpc>
                        <a:spcBef>
                          <a:spcPts val="1755"/>
                        </a:spcBef>
                        <a:spcAft>
                          <a:spcPts val="1585"/>
                        </a:spcAft>
                      </a:pPr>
                      <a:r>
                        <a:rPr lang="en-US" sz="16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None </a:t>
                      </a:r>
                    </a:p>
                  </a:txBody>
                  <a:tcPr marL="0" marR="0" marT="0" marB="0" anchor="ctr">
                    <a:lnL w="15240" cmpd="sng">
                      <a:solidFill>
                        <a:srgbClr val="000000"/>
                      </a:solidFill>
                      <a:prstDash val="solid"/>
                    </a:lnL>
                    <a:lnR w="15240" cmpd="sng">
                      <a:solidFill>
                        <a:srgbClr val="000000"/>
                      </a:solidFill>
                      <a:prstDash val="solid"/>
                    </a:lnR>
                    <a:lnT w="15240" cmpd="sng">
                      <a:solidFill>
                        <a:srgbClr val="000000"/>
                      </a:solidFill>
                      <a:prstDash val="solid"/>
                    </a:lnT>
                    <a:lnB w="1524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 marR="0" indent="0" algn="l">
                        <a:lnSpc>
                          <a:spcPts val="2100"/>
                        </a:lnSpc>
                        <a:spcBef>
                          <a:spcPts val="460"/>
                        </a:spcBef>
                        <a:spcAft>
                          <a:spcPts val="2880"/>
                        </a:spcAft>
                      </a:pPr>
                      <a:r>
                        <a:rPr lang="en-US" sz="16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All invoices, bank statements </a:t>
                      </a:r>
                    </a:p>
                  </a:txBody>
                  <a:tcPr marL="0" marR="0" marT="0" marB="0">
                    <a:lnL w="15240" cmpd="sng">
                      <a:solidFill>
                        <a:srgbClr val="000000"/>
                      </a:solidFill>
                      <a:prstDash val="solid"/>
                    </a:lnL>
                    <a:lnR w="30480" cmpd="sng">
                      <a:solidFill>
                        <a:srgbClr val="000000"/>
                      </a:solidFill>
                      <a:prstDash val="solid"/>
                    </a:lnR>
                    <a:lnT w="15240" cmpd="sng">
                      <a:solidFill>
                        <a:srgbClr val="000000"/>
                      </a:solidFill>
                      <a:prstDash val="solid"/>
                    </a:lnT>
                    <a:lnB w="1524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6409">
                <a:tc>
                  <a:txBody>
                    <a:bodyPr/>
                    <a:lstStyle/>
                    <a:p>
                      <a:pPr marL="91440" marR="0" indent="411480" algn="l">
                        <a:lnSpc>
                          <a:spcPts val="21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Font typeface="Arial"/>
                        <a:buAutoNum type="romanUcPeriod"/>
                      </a:pPr>
                      <a:r>
                        <a:rPr lang="en-US" sz="16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Indirect </a:t>
                      </a:r>
                    </a:p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55"/>
                        </a:spcBef>
                        <a:spcAft>
                          <a:spcPts val="600"/>
                        </a:spcAft>
                      </a:pPr>
                      <a:r>
                        <a:rPr lang="en-US" sz="16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Costs </a:t>
                      </a:r>
                    </a:p>
                  </a:txBody>
                  <a:tcPr marL="0" marR="0" marT="0" marB="0">
                    <a:lnL w="30480" cmpd="sng">
                      <a:solidFill>
                        <a:srgbClr val="000000"/>
                      </a:solidFill>
                      <a:prstDash val="solid"/>
                    </a:lnL>
                    <a:lnR w="15240" cmpd="sng">
                      <a:solidFill>
                        <a:srgbClr val="000000"/>
                      </a:solidFill>
                      <a:prstDash val="solid"/>
                    </a:lnR>
                    <a:lnT w="15240" cmpd="sng">
                      <a:solidFill>
                        <a:srgbClr val="000000"/>
                      </a:solidFill>
                      <a:prstDash val="solid"/>
                    </a:lnT>
                    <a:lnB w="3048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3000"/>
                        </a:lnSpc>
                        <a:spcBef>
                          <a:spcPts val="815"/>
                        </a:spcBef>
                        <a:spcAft>
                          <a:spcPts val="1730"/>
                        </a:spcAft>
                      </a:pPr>
                      <a:r>
                        <a:rPr lang="en-US" sz="16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None </a:t>
                      </a:r>
                    </a:p>
                  </a:txBody>
                  <a:tcPr marL="0" marR="0" marT="0" marB="0" anchor="ctr">
                    <a:lnL w="15240" cmpd="sng">
                      <a:solidFill>
                        <a:srgbClr val="000000"/>
                      </a:solidFill>
                      <a:prstDash val="solid"/>
                    </a:lnL>
                    <a:lnR w="15240" cmpd="sng">
                      <a:solidFill>
                        <a:srgbClr val="000000"/>
                      </a:solidFill>
                      <a:prstDash val="solid"/>
                    </a:lnR>
                    <a:lnT w="15240" cmpd="sng">
                      <a:solidFill>
                        <a:srgbClr val="000000"/>
                      </a:solidFill>
                      <a:prstDash val="solid"/>
                    </a:lnT>
                    <a:lnB w="3048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None, but should be identifiable and </a:t>
                      </a:r>
                    </a:p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55"/>
                        </a:spcBef>
                        <a:spcAft>
                          <a:spcPts val="865"/>
                        </a:spcAft>
                      </a:pPr>
                      <a:r>
                        <a:rPr lang="en-US" sz="1600" b="1" spc="0">
                          <a:solidFill>
                            <a:srgbClr val="003299"/>
                          </a:solidFill>
                          <a:latin typeface="Arial" panose="02020603050405020304" pitchFamily="2"/>
                        </a:rPr>
                        <a:t>justifiable (Art. II.4.3) </a:t>
                      </a:r>
                    </a:p>
                  </a:txBody>
                  <a:tcPr marL="0" marR="0" marT="0" marB="0">
                    <a:lnL w="15240" cmpd="sng">
                      <a:solidFill>
                        <a:srgbClr val="000000"/>
                      </a:solidFill>
                      <a:prstDash val="solid"/>
                    </a:lnL>
                    <a:lnR w="30480" cmpd="sng">
                      <a:solidFill>
                        <a:srgbClr val="000000"/>
                      </a:solidFill>
                      <a:prstDash val="solid"/>
                    </a:lnR>
                    <a:lnT w="15240" cmpd="sng">
                      <a:solidFill>
                        <a:srgbClr val="000000"/>
                      </a:solidFill>
                      <a:prstDash val="solid"/>
                    </a:lnT>
                    <a:lnB w="3048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5" name="Text Placeholder 254"/>
          <p:cNvSpPr>
            <a:spLocks noGrp="1"/>
          </p:cNvSpPr>
          <p:nvPr>
            <p:ph type="body" idx="10"/>
          </p:nvPr>
        </p:nvSpPr>
        <p:spPr>
          <a:xfrm>
            <a:off x="1573306" y="4625789"/>
            <a:ext cx="6494929" cy="19890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7500"/>
          </a:bodyPr>
          <a:lstStyle/>
          <a:p>
            <a:pPr algn="l">
              <a:lnSpc>
                <a:spcPts val="1500"/>
              </a:lnSpc>
              <a:spcAft>
                <a:spcPts val="0"/>
              </a:spcAft>
            </a:pPr>
            <a:r>
              <a:rPr lang="en-US" sz="1632" b="1" spc="4">
                <a:solidFill>
                  <a:srgbClr val="9F0015"/>
                </a:solidFill>
                <a:latin typeface="Arial" panose="02020603050405020304" pitchFamily="2"/>
              </a:rPr>
              <a:t>An Audit Report on the action's financial statements and underlying </a:t>
            </a:r>
          </a:p>
        </p:txBody>
      </p:sp>
      <p:sp>
        <p:nvSpPr>
          <p:cNvPr id="256" name="Text Placeholder 255"/>
          <p:cNvSpPr>
            <a:spLocks noGrp="1"/>
          </p:cNvSpPr>
          <p:nvPr>
            <p:ph type="body" idx="10"/>
          </p:nvPr>
        </p:nvSpPr>
        <p:spPr>
          <a:xfrm>
            <a:off x="2374527" y="4870637"/>
            <a:ext cx="4897531" cy="19610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7500"/>
          </a:bodyPr>
          <a:lstStyle/>
          <a:p>
            <a:pPr algn="l">
              <a:lnSpc>
                <a:spcPts val="1500"/>
              </a:lnSpc>
              <a:spcAft>
                <a:spcPts val="0"/>
              </a:spcAft>
            </a:pPr>
            <a:r>
              <a:rPr lang="en-US" sz="1632" b="1">
                <a:solidFill>
                  <a:srgbClr val="9F0015"/>
                </a:solidFill>
                <a:latin typeface="Arial" panose="02020603050405020304" pitchFamily="2"/>
              </a:rPr>
              <a:t>accounts must be submitted for grants &gt; € 750,000. </a:t>
            </a:r>
          </a:p>
        </p:txBody>
      </p:sp>
      <p:sp>
        <p:nvSpPr>
          <p:cNvPr id="257" name="Text Placeholder 256"/>
          <p:cNvSpPr>
            <a:spLocks noGrp="1"/>
          </p:cNvSpPr>
          <p:nvPr>
            <p:ph type="body" idx="10"/>
          </p:nvPr>
        </p:nvSpPr>
        <p:spPr>
          <a:xfrm>
            <a:off x="5295340" y="6029886"/>
            <a:ext cx="1422587" cy="9132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algn="l">
              <a:lnSpc>
                <a:spcPts val="706"/>
              </a:lnSpc>
              <a:spcAft>
                <a:spcPts val="0"/>
              </a:spcAft>
            </a:pPr>
            <a:r>
              <a:rPr lang="en-US" sz="750" b="1" u="sng" spc="-35">
                <a:solidFill>
                  <a:srgbClr val="0000FF"/>
                </a:solidFill>
                <a:latin typeface="Arial" panose="02020603050405020304" pitchFamily="2"/>
              </a:rPr>
              <a:t>http://eacea.ec.europa.eu/tempus</a:t>
            </a:r>
            <a:r>
              <a:rPr lang="en-US" sz="100" b="1" spc="-35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12710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1634" y="4816849"/>
            <a:ext cx="8084484" cy="1653988"/>
          </a:xfrm>
          <a:prstGeom prst="rect">
            <a:avLst/>
          </a:prstGeom>
        </p:spPr>
      </p:pic>
      <p:sp>
        <p:nvSpPr>
          <p:cNvPr id="260" name="Text Placeholder 259"/>
          <p:cNvSpPr>
            <a:spLocks noGrp="1"/>
          </p:cNvSpPr>
          <p:nvPr>
            <p:ph type="body" idx="10"/>
          </p:nvPr>
        </p:nvSpPr>
        <p:spPr>
          <a:xfrm>
            <a:off x="615763" y="414618"/>
            <a:ext cx="8090647" cy="89142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41" rIns="0" bIns="0" anchor="t"/>
          <a:lstStyle/>
          <a:p>
            <a:pPr marL="0" indent="0" algn="ctr">
              <a:lnSpc>
                <a:spcPts val="2471"/>
              </a:lnSpc>
              <a:spcAft>
                <a:spcPts val="4447"/>
              </a:spcAft>
            </a:pPr>
            <a:r>
              <a:rPr lang="en-US" sz="2074" b="1" spc="18">
                <a:solidFill>
                  <a:srgbClr val="9A001C"/>
                </a:solidFill>
                <a:latin typeface="Tahoma" panose="02020603050405020304" pitchFamily="2"/>
              </a:rPr>
              <a:t>Financial Report &amp; supporting documents </a:t>
            </a:r>
          </a:p>
        </p:txBody>
      </p:sp>
      <p:sp>
        <p:nvSpPr>
          <p:cNvPr id="263" name="Text Placeholder 262"/>
          <p:cNvSpPr>
            <a:spLocks noGrp="1"/>
          </p:cNvSpPr>
          <p:nvPr>
            <p:ph type="body" idx="10"/>
          </p:nvPr>
        </p:nvSpPr>
        <p:spPr>
          <a:xfrm>
            <a:off x="619685" y="1306046"/>
            <a:ext cx="8090647" cy="470142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163" rIns="0" bIns="0" anchor="t"/>
          <a:lstStyle/>
          <a:p>
            <a:pPr marL="161373" indent="242060">
              <a:lnSpc>
                <a:spcPts val="2118"/>
              </a:lnSpc>
              <a:buFont typeface="Wingdings"/>
              <a:buChar char="·"/>
            </a:pPr>
            <a:r>
              <a:rPr lang="en-US" sz="1765" b="1" spc="18">
                <a:solidFill>
                  <a:srgbClr val="003299"/>
                </a:solidFill>
                <a:latin typeface="Tahoma" panose="02020603050405020304" pitchFamily="2"/>
              </a:rPr>
              <a:t>Detailed (descriptive) </a:t>
            </a:r>
            <a:r>
              <a:rPr lang="en-US" sz="1765" b="1" u="sng" spc="18">
                <a:solidFill>
                  <a:srgbClr val="003299"/>
                </a:solidFill>
                <a:latin typeface="Tahoma" panose="02020603050405020304" pitchFamily="2"/>
              </a:rPr>
              <a:t>financial tables</a:t>
            </a:r>
            <a:r>
              <a:rPr lang="en-US" sz="1765" b="1" spc="18">
                <a:solidFill>
                  <a:srgbClr val="003299"/>
                </a:solidFill>
                <a:latin typeface="Tahoma" panose="02020603050405020304" pitchFamily="2"/>
              </a:rPr>
              <a:t> must be provided to justify </a:t>
            </a:r>
          </a:p>
          <a:p>
            <a:pPr marL="403433" indent="0">
              <a:lnSpc>
                <a:spcPts val="2118"/>
              </a:lnSpc>
              <a:spcBef>
                <a:spcPts val="0"/>
              </a:spcBef>
            </a:pPr>
            <a:r>
              <a:rPr lang="en-US" sz="1765" b="1" spc="110">
                <a:solidFill>
                  <a:srgbClr val="003299"/>
                </a:solidFill>
                <a:latin typeface="Tahoma" panose="02020603050405020304" pitchFamily="2"/>
              </a:rPr>
              <a:t>all expenses.</a:t>
            </a:r>
            <a:r>
              <a:rPr lang="en-US" sz="1765" b="1" u="sng" spc="110">
                <a:solidFill>
                  <a:srgbClr val="FF0000"/>
                </a:solidFill>
                <a:latin typeface="Tahoma" panose="02020603050405020304" pitchFamily="2"/>
              </a:rPr>
              <a:t> Note that also gained bank interests MUST be </a:t>
            </a:r>
          </a:p>
          <a:p>
            <a:pPr marL="403433" indent="0">
              <a:lnSpc>
                <a:spcPts val="2118"/>
              </a:lnSpc>
              <a:spcBef>
                <a:spcPts val="4"/>
              </a:spcBef>
            </a:pPr>
            <a:r>
              <a:rPr lang="en-US" sz="1765" b="1" u="sng">
                <a:solidFill>
                  <a:srgbClr val="FF0000"/>
                </a:solidFill>
                <a:latin typeface="Tahoma" panose="02020603050405020304" pitchFamily="2"/>
              </a:rPr>
              <a:t>declared. Failing to do so is considered FRAUD!</a:t>
            </a:r>
            <a:r>
              <a:rPr lang="en-US" sz="1765" b="1" u="sng">
                <a:solidFill>
                  <a:srgbClr val="003299"/>
                </a:solidFill>
                <a:latin typeface="Tahoma" panose="02020603050405020304" pitchFamily="2"/>
              </a:rPr>
              <a:t>  </a:t>
            </a:r>
          </a:p>
          <a:p>
            <a:pPr marL="161373" indent="242060">
              <a:lnSpc>
                <a:spcPts val="2118"/>
              </a:lnSpc>
              <a:spcBef>
                <a:spcPts val="2153"/>
              </a:spcBef>
              <a:buFont typeface="Wingdings"/>
              <a:buChar char="·"/>
            </a:pPr>
            <a:r>
              <a:rPr lang="en-US" sz="1765" b="1" spc="57">
                <a:solidFill>
                  <a:srgbClr val="003299"/>
                </a:solidFill>
                <a:latin typeface="Tahoma" panose="02020603050405020304" pitchFamily="2"/>
              </a:rPr>
              <a:t>The rules on supporting documents apply for both expenditure </a:t>
            </a:r>
          </a:p>
          <a:p>
            <a:pPr marL="403433" indent="0">
              <a:lnSpc>
                <a:spcPts val="2118"/>
              </a:lnSpc>
              <a:spcBef>
                <a:spcPts val="0"/>
              </a:spcBef>
            </a:pPr>
            <a:r>
              <a:rPr lang="en-US" sz="1765" b="1" spc="-4">
                <a:solidFill>
                  <a:srgbClr val="003299"/>
                </a:solidFill>
                <a:latin typeface="Tahoma" panose="02020603050405020304" pitchFamily="2"/>
              </a:rPr>
              <a:t>paid by Tempus and co-financed! </a:t>
            </a:r>
          </a:p>
          <a:p>
            <a:pPr marL="161373" indent="242060">
              <a:lnSpc>
                <a:spcPts val="2118"/>
              </a:lnSpc>
              <a:spcBef>
                <a:spcPts val="2135"/>
              </a:spcBef>
              <a:buFont typeface="Wingdings"/>
              <a:buChar char="·"/>
            </a:pPr>
            <a:r>
              <a:rPr lang="en-US" sz="1765" b="1" u="sng" spc="-18">
                <a:solidFill>
                  <a:srgbClr val="003299"/>
                </a:solidFill>
                <a:latin typeface="Tahoma" panose="02020603050405020304" pitchFamily="2"/>
              </a:rPr>
              <a:t>General advice: </a:t>
            </a:r>
          </a:p>
          <a:p>
            <a:pPr marL="403433" indent="201717">
              <a:lnSpc>
                <a:spcPts val="2118"/>
              </a:lnSpc>
              <a:spcBef>
                <a:spcPts val="2157"/>
              </a:spcBef>
              <a:buFont typeface="Wingdings"/>
              <a:buChar char="·"/>
            </a:pPr>
            <a:r>
              <a:rPr lang="en-US" sz="1809" b="1" spc="18">
                <a:solidFill>
                  <a:srgbClr val="003299"/>
                </a:solidFill>
                <a:latin typeface="Arial Narrow" panose="02020603050405020304" pitchFamily="2"/>
              </a:rPr>
              <a:t>Contact EACEA in case of doubt </a:t>
            </a:r>
          </a:p>
          <a:p>
            <a:pPr marL="403433" indent="201717">
              <a:lnSpc>
                <a:spcPts val="2118"/>
              </a:lnSpc>
              <a:spcBef>
                <a:spcPts val="0"/>
              </a:spcBef>
              <a:buFont typeface="Wingdings"/>
              <a:buChar char="·"/>
            </a:pPr>
            <a:r>
              <a:rPr lang="en-US" sz="1809" b="1" spc="132">
                <a:solidFill>
                  <a:srgbClr val="003299"/>
                </a:solidFill>
                <a:latin typeface="Arial Narrow" panose="02020603050405020304" pitchFamily="2"/>
              </a:rPr>
              <a:t>If necessary, please provide detailed explanations in the financial </a:t>
            </a:r>
          </a:p>
          <a:p>
            <a:pPr marL="605150" indent="0">
              <a:lnSpc>
                <a:spcPts val="2118"/>
              </a:lnSpc>
              <a:spcBef>
                <a:spcPts val="0"/>
              </a:spcBef>
            </a:pPr>
            <a:r>
              <a:rPr lang="en-US" sz="1809" b="1" spc="44">
                <a:solidFill>
                  <a:srgbClr val="003299"/>
                </a:solidFill>
                <a:latin typeface="Arial Narrow" panose="02020603050405020304" pitchFamily="2"/>
              </a:rPr>
              <a:t>statement </a:t>
            </a:r>
          </a:p>
          <a:p>
            <a:pPr marL="403433" indent="201717">
              <a:lnSpc>
                <a:spcPts val="2118"/>
              </a:lnSpc>
              <a:spcBef>
                <a:spcPts val="0"/>
              </a:spcBef>
              <a:buFont typeface="Wingdings"/>
              <a:buChar char="·"/>
            </a:pPr>
            <a:r>
              <a:rPr lang="en-US" sz="1809" b="1" spc="44">
                <a:solidFill>
                  <a:srgbClr val="003299"/>
                </a:solidFill>
                <a:latin typeface="Arial Narrow" panose="02020603050405020304" pitchFamily="2"/>
              </a:rPr>
              <a:t>Collect the required supporting documents as soon as the expenditure is </a:t>
            </a:r>
          </a:p>
          <a:p>
            <a:pPr marL="605150" indent="0">
              <a:lnSpc>
                <a:spcPts val="2118"/>
              </a:lnSpc>
              <a:spcBef>
                <a:spcPts val="0"/>
              </a:spcBef>
              <a:spcAft>
                <a:spcPts val="7280"/>
              </a:spcAft>
            </a:pPr>
            <a:r>
              <a:rPr lang="en-US" sz="1809" b="1">
                <a:solidFill>
                  <a:srgbClr val="003299"/>
                </a:solidFill>
                <a:latin typeface="Arial Narrow" panose="02020603050405020304" pitchFamily="2"/>
              </a:rPr>
              <a:t>incurred </a:t>
            </a:r>
          </a:p>
        </p:txBody>
      </p:sp>
      <p:sp>
        <p:nvSpPr>
          <p:cNvPr id="264" name="Text Placeholder 263"/>
          <p:cNvSpPr>
            <a:spLocks noGrp="1"/>
          </p:cNvSpPr>
          <p:nvPr>
            <p:ph type="body" idx="10"/>
          </p:nvPr>
        </p:nvSpPr>
        <p:spPr>
          <a:xfrm>
            <a:off x="5295340" y="6007474"/>
            <a:ext cx="1422587" cy="46952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43" rIns="0" bIns="0" anchor="t"/>
          <a:lstStyle/>
          <a:p>
            <a:pPr marL="0" indent="0">
              <a:lnSpc>
                <a:spcPts val="882"/>
              </a:lnSpc>
              <a:spcAft>
                <a:spcPts val="2735"/>
              </a:spcAft>
            </a:pPr>
            <a:r>
              <a:rPr lang="en-US" sz="794" b="1" u="sng" spc="-13">
                <a:solidFill>
                  <a:srgbClr val="0000FF"/>
                </a:solidFill>
                <a:latin typeface="Times New Roman" panose="02020603050405020304" pitchFamily="1"/>
              </a:rPr>
              <a:t>http://eacea.ec.europa.eu/tempus</a:t>
            </a:r>
            <a:r>
              <a:rPr lang="en-US" sz="100" b="1" spc="-13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301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1634" y="4816849"/>
            <a:ext cx="8084484" cy="1653988"/>
          </a:xfrm>
          <a:prstGeom prst="rect">
            <a:avLst/>
          </a:prstGeom>
        </p:spPr>
      </p:pic>
      <p:sp>
        <p:nvSpPr>
          <p:cNvPr id="267" name="Text Placeholder 266"/>
          <p:cNvSpPr>
            <a:spLocks noGrp="1"/>
          </p:cNvSpPr>
          <p:nvPr>
            <p:ph type="body" idx="10"/>
          </p:nvPr>
        </p:nvSpPr>
        <p:spPr>
          <a:xfrm>
            <a:off x="619685" y="425824"/>
            <a:ext cx="8090647" cy="71045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01" rIns="0" bIns="0" anchor="t"/>
          <a:lstStyle/>
          <a:p>
            <a:pPr marL="0" indent="0" algn="ctr">
              <a:lnSpc>
                <a:spcPts val="2912"/>
              </a:lnSpc>
              <a:spcAft>
                <a:spcPts val="2630"/>
              </a:spcAft>
            </a:pPr>
            <a:r>
              <a:rPr lang="en-US" sz="2471" b="1" spc="22">
                <a:solidFill>
                  <a:srgbClr val="9A001C"/>
                </a:solidFill>
                <a:latin typeface="Arial" panose="02020603050405020304" pitchFamily="2"/>
              </a:rPr>
              <a:t>EXTERNAL AUDIT REQUIREMENT </a:t>
            </a:r>
          </a:p>
        </p:txBody>
      </p:sp>
      <p:sp>
        <p:nvSpPr>
          <p:cNvPr id="270" name="Text Placeholder 269"/>
          <p:cNvSpPr>
            <a:spLocks noGrp="1"/>
          </p:cNvSpPr>
          <p:nvPr>
            <p:ph type="body" idx="10"/>
          </p:nvPr>
        </p:nvSpPr>
        <p:spPr>
          <a:xfrm>
            <a:off x="607359" y="1136277"/>
            <a:ext cx="8090647" cy="487119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1654076" indent="0" algn="just">
              <a:lnSpc>
                <a:spcPts val="2030"/>
              </a:lnSpc>
            </a:pPr>
            <a:r>
              <a:rPr lang="en-US" sz="1765" b="1" spc="180">
                <a:solidFill>
                  <a:srgbClr val="003299"/>
                </a:solidFill>
                <a:latin typeface="Arial" panose="02020603050405020304" pitchFamily="2"/>
              </a:rPr>
              <a:t>Obligatory for grants exceeding € 750,000 </a:t>
            </a:r>
          </a:p>
          <a:p>
            <a:pPr marL="161373" indent="0" algn="just">
              <a:lnSpc>
                <a:spcPts val="2559"/>
              </a:lnSpc>
              <a:spcBef>
                <a:spcPts val="1690"/>
              </a:spcBef>
            </a:pPr>
            <a:r>
              <a:rPr lang="en-US" sz="2250" b="1" spc="-9">
                <a:solidFill>
                  <a:srgbClr val="003299"/>
                </a:solidFill>
                <a:latin typeface="Times New Roman" panose="02020603050405020304" pitchFamily="1"/>
              </a:rPr>
              <a:t>WHAT? </a:t>
            </a:r>
          </a:p>
          <a:p>
            <a:pPr marL="161373" indent="0" algn="just">
              <a:lnSpc>
                <a:spcPts val="2030"/>
              </a:lnSpc>
              <a:spcBef>
                <a:spcPts val="0"/>
              </a:spcBef>
            </a:pPr>
            <a:r>
              <a:rPr lang="en-US" sz="1765" b="1" spc="66">
                <a:solidFill>
                  <a:srgbClr val="003299"/>
                </a:solidFill>
                <a:latin typeface="Arial" panose="02020603050405020304" pitchFamily="2"/>
              </a:rPr>
              <a:t>Verification whether costs are declared correctly and truthfully and backed by </a:t>
            </a:r>
          </a:p>
          <a:p>
            <a:pPr marL="161373" indent="0" algn="just">
              <a:lnSpc>
                <a:spcPts val="2118"/>
              </a:lnSpc>
              <a:spcBef>
                <a:spcPts val="0"/>
              </a:spcBef>
            </a:pPr>
            <a:r>
              <a:rPr lang="en-US" sz="1765" b="1" spc="88">
                <a:solidFill>
                  <a:srgbClr val="003299"/>
                </a:solidFill>
                <a:latin typeface="Arial" panose="02020603050405020304" pitchFamily="2"/>
              </a:rPr>
              <a:t>proper supporting documents, in accordance with the provisions in the GA. </a:t>
            </a:r>
          </a:p>
          <a:p>
            <a:pPr marL="161373" indent="0" algn="just">
              <a:lnSpc>
                <a:spcPts val="2118"/>
              </a:lnSpc>
              <a:spcBef>
                <a:spcPts val="44"/>
              </a:spcBef>
            </a:pPr>
            <a:r>
              <a:rPr lang="en-US" sz="1765" b="1" spc="57">
                <a:solidFill>
                  <a:srgbClr val="003299"/>
                </a:solidFill>
                <a:latin typeface="Arial" panose="02020603050405020304" pitchFamily="2"/>
              </a:rPr>
              <a:t>See the detailed overview in </a:t>
            </a:r>
            <a:r>
              <a:rPr lang="en-US" sz="1853" b="1" spc="57">
                <a:solidFill>
                  <a:srgbClr val="003299"/>
                </a:solidFill>
                <a:latin typeface="Times New Roman" panose="02020603050405020304" pitchFamily="1"/>
              </a:rPr>
              <a:t>FAQ n</a:t>
            </a:r>
            <a:r>
              <a:rPr lang="en-US" sz="1765" b="1" spc="57">
                <a:solidFill>
                  <a:srgbClr val="003299"/>
                </a:solidFill>
                <a:latin typeface="Arial" panose="02020603050405020304" pitchFamily="2"/>
              </a:rPr>
              <a:t>° </a:t>
            </a:r>
            <a:r>
              <a:rPr lang="en-US" sz="1853" b="1" spc="57">
                <a:solidFill>
                  <a:srgbClr val="003299"/>
                </a:solidFill>
                <a:latin typeface="Times New Roman" panose="02020603050405020304" pitchFamily="1"/>
              </a:rPr>
              <a:t>3 </a:t>
            </a:r>
            <a:r>
              <a:rPr lang="en-US" sz="1765" b="1" spc="57">
                <a:solidFill>
                  <a:srgbClr val="003299"/>
                </a:solidFill>
                <a:latin typeface="Arial" panose="02020603050405020304" pitchFamily="2"/>
              </a:rPr>
              <a:t>on our website! </a:t>
            </a:r>
          </a:p>
          <a:p>
            <a:pPr marL="161373" indent="0" algn="just">
              <a:lnSpc>
                <a:spcPts val="2559"/>
              </a:lnSpc>
              <a:spcBef>
                <a:spcPts val="2122"/>
              </a:spcBef>
            </a:pPr>
            <a:r>
              <a:rPr lang="en-US" sz="2250" b="1">
                <a:solidFill>
                  <a:srgbClr val="003299"/>
                </a:solidFill>
                <a:latin typeface="Times New Roman" panose="02020603050405020304" pitchFamily="1"/>
              </a:rPr>
              <a:t>BY WHOM? </a:t>
            </a:r>
          </a:p>
          <a:p>
            <a:pPr marL="161373" indent="0" algn="just">
              <a:lnSpc>
                <a:spcPts val="2030"/>
              </a:lnSpc>
              <a:spcBef>
                <a:spcPts val="0"/>
              </a:spcBef>
            </a:pPr>
            <a:r>
              <a:rPr lang="en-US" sz="1765" b="1" spc="106">
                <a:solidFill>
                  <a:srgbClr val="003299"/>
                </a:solidFill>
                <a:latin typeface="Arial" panose="02020603050405020304" pitchFamily="2"/>
              </a:rPr>
              <a:t>By a nationally certified auditor with the linguistic competences (the audit </a:t>
            </a:r>
          </a:p>
          <a:p>
            <a:pPr marL="161373" indent="0" algn="just">
              <a:lnSpc>
                <a:spcPts val="2118"/>
              </a:lnSpc>
              <a:spcBef>
                <a:spcPts val="0"/>
              </a:spcBef>
            </a:pPr>
            <a:r>
              <a:rPr lang="en-US" sz="1765" b="1" spc="49">
                <a:solidFill>
                  <a:srgbClr val="003299"/>
                </a:solidFill>
                <a:latin typeface="Arial" panose="02020603050405020304" pitchFamily="2"/>
              </a:rPr>
              <a:t>report should be written in the project language!). </a:t>
            </a:r>
          </a:p>
          <a:p>
            <a:pPr marL="161373" indent="0" algn="just">
              <a:lnSpc>
                <a:spcPts val="2559"/>
              </a:lnSpc>
              <a:spcBef>
                <a:spcPts val="2171"/>
              </a:spcBef>
            </a:pPr>
            <a:r>
              <a:rPr lang="en-US" sz="2250" b="1" spc="75">
                <a:solidFill>
                  <a:srgbClr val="003299"/>
                </a:solidFill>
                <a:latin typeface="Times New Roman" panose="02020603050405020304" pitchFamily="1"/>
              </a:rPr>
              <a:t>COST? </a:t>
            </a:r>
          </a:p>
          <a:p>
            <a:pPr marL="161373" indent="0" algn="just">
              <a:lnSpc>
                <a:spcPts val="2030"/>
              </a:lnSpc>
              <a:spcBef>
                <a:spcPts val="0"/>
              </a:spcBef>
            </a:pPr>
            <a:r>
              <a:rPr lang="en-US" sz="1765" b="1" spc="53">
                <a:solidFill>
                  <a:srgbClr val="003299"/>
                </a:solidFill>
                <a:latin typeface="Arial" panose="02020603050405020304" pitchFamily="2"/>
              </a:rPr>
              <a:t>Don’t forget to foresee these costs under ‘Other Costs’! </a:t>
            </a:r>
          </a:p>
          <a:p>
            <a:pPr marL="161373" indent="0" algn="just">
              <a:lnSpc>
                <a:spcPts val="2118"/>
              </a:lnSpc>
              <a:spcBef>
                <a:spcPts val="35"/>
              </a:spcBef>
              <a:spcAft>
                <a:spcPts val="7911"/>
              </a:spcAft>
            </a:pPr>
            <a:r>
              <a:rPr lang="en-US" sz="1765" b="1" spc="93">
                <a:solidFill>
                  <a:srgbClr val="003299"/>
                </a:solidFill>
                <a:latin typeface="Arial" panose="02020603050405020304" pitchFamily="2"/>
              </a:rPr>
              <a:t>They may amount between € 5,000 and € 12,000. </a:t>
            </a:r>
          </a:p>
        </p:txBody>
      </p:sp>
      <p:sp>
        <p:nvSpPr>
          <p:cNvPr id="271" name="Text Placeholder 270"/>
          <p:cNvSpPr>
            <a:spLocks noGrp="1"/>
          </p:cNvSpPr>
          <p:nvPr>
            <p:ph type="body" idx="10"/>
          </p:nvPr>
        </p:nvSpPr>
        <p:spPr>
          <a:xfrm>
            <a:off x="5295340" y="6007474"/>
            <a:ext cx="1422587" cy="46952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43" rIns="0" bIns="0" anchor="t"/>
          <a:lstStyle/>
          <a:p>
            <a:pPr marL="0" indent="0">
              <a:lnSpc>
                <a:spcPts val="882"/>
              </a:lnSpc>
              <a:spcAft>
                <a:spcPts val="2735"/>
              </a:spcAft>
            </a:pPr>
            <a:r>
              <a:rPr lang="en-US" sz="794" b="1" u="sng" spc="-13">
                <a:solidFill>
                  <a:srgbClr val="0000FF"/>
                </a:solidFill>
                <a:latin typeface="Times New Roman" panose="02020603050405020304" pitchFamily="1"/>
              </a:rPr>
              <a:t>http://eacea.ec.europa.eu/tempus</a:t>
            </a:r>
            <a:r>
              <a:rPr lang="en-US" sz="100" b="1" spc="-13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329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1634" y="4792756"/>
            <a:ext cx="8084484" cy="1678081"/>
          </a:xfrm>
          <a:prstGeom prst="rect">
            <a:avLst/>
          </a:prstGeom>
        </p:spPr>
      </p:pic>
      <p:sp>
        <p:nvSpPr>
          <p:cNvPr id="274" name="Text Placeholder 273"/>
          <p:cNvSpPr>
            <a:spLocks noGrp="1"/>
          </p:cNvSpPr>
          <p:nvPr>
            <p:ph type="body" idx="10"/>
          </p:nvPr>
        </p:nvSpPr>
        <p:spPr>
          <a:xfrm>
            <a:off x="518832" y="403412"/>
            <a:ext cx="8090647" cy="433891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724" rIns="0" bIns="0" anchor="t">
            <a:normAutofit fontScale="72500" lnSpcReduction="20000"/>
          </a:bodyPr>
          <a:lstStyle/>
          <a:p>
            <a:pPr marL="0" algn="ctr">
              <a:lnSpc>
                <a:spcPts val="3000"/>
              </a:lnSpc>
              <a:spcAft>
                <a:spcPts val="0"/>
              </a:spcAft>
            </a:pPr>
            <a:r>
              <a:rPr lang="en-US" sz="2427" b="1" spc="-49">
                <a:solidFill>
                  <a:srgbClr val="9A001C"/>
                </a:solidFill>
                <a:latin typeface="Verdana" panose="02020603050405020304" pitchFamily="2"/>
              </a:rPr>
              <a:t>Modifications to the Budget </a:t>
            </a:r>
          </a:p>
          <a:p>
            <a:pPr marL="242060">
              <a:spcBef>
                <a:spcPts val="3622"/>
              </a:spcBef>
              <a:spcAft>
                <a:spcPts val="0"/>
              </a:spcAft>
            </a:pPr>
            <a:r>
              <a:rPr lang="en-US" sz="1677" b="1" spc="31">
                <a:solidFill>
                  <a:srgbClr val="003299"/>
                </a:solidFill>
                <a:latin typeface="Verdana" panose="02020603050405020304" pitchFamily="2"/>
              </a:rPr>
              <a:t>5 </a:t>
            </a:r>
            <a:r>
              <a:rPr lang="en-US" sz="1721" b="1" spc="31">
                <a:solidFill>
                  <a:srgbClr val="003299"/>
                </a:solidFill>
                <a:latin typeface="Verdana" panose="02020603050405020304" pitchFamily="2"/>
              </a:rPr>
              <a:t>PRIOR written authorisation by EACEA is needed for any increase of the </a:t>
            </a:r>
          </a:p>
          <a:p>
            <a:pPr>
              <a:spcBef>
                <a:spcPts val="18"/>
              </a:spcBef>
              <a:spcAft>
                <a:spcPts val="0"/>
              </a:spcAft>
            </a:pPr>
            <a:r>
              <a:rPr lang="en-US" sz="1721" b="1" spc="31">
                <a:solidFill>
                  <a:srgbClr val="003299"/>
                </a:solidFill>
                <a:latin typeface="Verdana" panose="02020603050405020304" pitchFamily="2"/>
              </a:rPr>
              <a:t>approved amount allocated under each budget heading of direct costs of </a:t>
            </a:r>
          </a:p>
          <a:p>
            <a:pPr>
              <a:spcAft>
                <a:spcPts val="0"/>
              </a:spcAft>
            </a:pPr>
            <a:r>
              <a:rPr lang="en-US" sz="1721" b="1" spc="-9">
                <a:solidFill>
                  <a:srgbClr val="003299"/>
                </a:solidFill>
                <a:latin typeface="Verdana" panose="02020603050405020304" pitchFamily="2"/>
              </a:rPr>
              <a:t>more than 10%. </a:t>
            </a:r>
          </a:p>
          <a:p>
            <a:pPr marL="242060">
              <a:spcBef>
                <a:spcPts val="2135"/>
              </a:spcBef>
              <a:spcAft>
                <a:spcPts val="0"/>
              </a:spcAft>
            </a:pPr>
            <a:r>
              <a:rPr lang="en-US" sz="1677" b="1" spc="106">
                <a:solidFill>
                  <a:srgbClr val="003299"/>
                </a:solidFill>
                <a:latin typeface="Verdana" panose="02020603050405020304" pitchFamily="2"/>
              </a:rPr>
              <a:t>5 </a:t>
            </a:r>
            <a:r>
              <a:rPr lang="en-US" sz="1721" b="1" spc="106">
                <a:solidFill>
                  <a:srgbClr val="003299"/>
                </a:solidFill>
                <a:latin typeface="Verdana" panose="02020603050405020304" pitchFamily="2"/>
              </a:rPr>
              <a:t>Requests must indicate </a:t>
            </a:r>
            <a:r>
              <a:rPr lang="en-US" sz="1721" b="1" u="sng" spc="106">
                <a:solidFill>
                  <a:srgbClr val="003299"/>
                </a:solidFill>
                <a:latin typeface="Verdana" panose="02020603050405020304" pitchFamily="2"/>
              </a:rPr>
              <a:t>the reason</a:t>
            </a:r>
            <a:r>
              <a:rPr lang="en-US" sz="1721" b="1" spc="106">
                <a:solidFill>
                  <a:srgbClr val="003299"/>
                </a:solidFill>
                <a:latin typeface="Verdana" panose="02020603050405020304" pitchFamily="2"/>
              </a:rPr>
              <a:t> and </a:t>
            </a:r>
            <a:r>
              <a:rPr lang="en-US" sz="1721" b="1" u="sng" spc="106">
                <a:solidFill>
                  <a:srgbClr val="003299"/>
                </a:solidFill>
                <a:latin typeface="Verdana" panose="02020603050405020304" pitchFamily="2"/>
              </a:rPr>
              <a:t>the impact</a:t>
            </a:r>
            <a:r>
              <a:rPr lang="en-US" sz="1721" b="1" spc="106">
                <a:solidFill>
                  <a:srgbClr val="003299"/>
                </a:solidFill>
                <a:latin typeface="Verdana" panose="02020603050405020304" pitchFamily="2"/>
              </a:rPr>
              <a:t> of such budget </a:t>
            </a:r>
          </a:p>
          <a:p>
            <a:pPr>
              <a:spcAft>
                <a:spcPts val="0"/>
              </a:spcAft>
            </a:pPr>
            <a:r>
              <a:rPr lang="en-US" sz="1721" b="1" spc="124">
                <a:solidFill>
                  <a:srgbClr val="003299"/>
                </a:solidFill>
                <a:latin typeface="Verdana" panose="02020603050405020304" pitchFamily="2"/>
              </a:rPr>
              <a:t>modifications on the activities and </a:t>
            </a:r>
            <a:r>
              <a:rPr lang="en-US" sz="1721" b="1" u="sng" spc="124">
                <a:solidFill>
                  <a:srgbClr val="003299"/>
                </a:solidFill>
                <a:latin typeface="Verdana" panose="02020603050405020304" pitchFamily="2"/>
              </a:rPr>
              <a:t>the expected outcomes</a:t>
            </a:r>
            <a:r>
              <a:rPr lang="en-US" sz="1721" b="1" spc="124">
                <a:solidFill>
                  <a:srgbClr val="003299"/>
                </a:solidFill>
                <a:latin typeface="Verdana" panose="02020603050405020304" pitchFamily="2"/>
              </a:rPr>
              <a:t> of the </a:t>
            </a:r>
          </a:p>
          <a:p>
            <a:pPr>
              <a:spcAft>
                <a:spcPts val="0"/>
              </a:spcAft>
            </a:pPr>
            <a:r>
              <a:rPr lang="en-US" sz="1721" b="1" spc="84">
                <a:solidFill>
                  <a:srgbClr val="003299"/>
                </a:solidFill>
                <a:latin typeface="Verdana" panose="02020603050405020304" pitchFamily="2"/>
              </a:rPr>
              <a:t>modification. It must be submitted one month before the end of the </a:t>
            </a:r>
          </a:p>
          <a:p>
            <a:pPr>
              <a:spcBef>
                <a:spcPts val="18"/>
              </a:spcBef>
              <a:spcAft>
                <a:spcPts val="0"/>
              </a:spcAft>
            </a:pPr>
            <a:r>
              <a:rPr lang="en-US" sz="1721" b="1" spc="-9">
                <a:solidFill>
                  <a:srgbClr val="003299"/>
                </a:solidFill>
                <a:latin typeface="Verdana" panose="02020603050405020304" pitchFamily="2"/>
              </a:rPr>
              <a:t>eligibility period at the latest. </a:t>
            </a:r>
          </a:p>
          <a:p>
            <a:pPr marL="242060">
              <a:spcBef>
                <a:spcPts val="2118"/>
              </a:spcBef>
              <a:spcAft>
                <a:spcPts val="0"/>
              </a:spcAft>
            </a:pPr>
            <a:r>
              <a:rPr lang="en-US" sz="1677" b="1" spc="66">
                <a:solidFill>
                  <a:srgbClr val="003299"/>
                </a:solidFill>
                <a:latin typeface="Verdana" panose="02020603050405020304" pitchFamily="2"/>
              </a:rPr>
              <a:t>5 </a:t>
            </a:r>
            <a:r>
              <a:rPr lang="en-US" sz="1721" b="1" spc="66">
                <a:solidFill>
                  <a:srgbClr val="003299"/>
                </a:solidFill>
                <a:latin typeface="Verdana" panose="02020603050405020304" pitchFamily="2"/>
              </a:rPr>
              <a:t>The ceiling for equipment and staff costs (30% and 40% of the total </a:t>
            </a:r>
          </a:p>
          <a:p>
            <a:pPr>
              <a:spcAft>
                <a:spcPts val="0"/>
              </a:spcAft>
            </a:pPr>
            <a:r>
              <a:rPr lang="en-US" sz="1721" b="1" spc="22">
                <a:solidFill>
                  <a:srgbClr val="003299"/>
                </a:solidFill>
                <a:latin typeface="Verdana" panose="02020603050405020304" pitchFamily="2"/>
              </a:rPr>
              <a:t>eligible direct costs shown in Annex II) is not subject to negotiation. The </a:t>
            </a:r>
          </a:p>
          <a:p>
            <a:r>
              <a:rPr lang="en-US" sz="1721" b="1" spc="-9">
                <a:solidFill>
                  <a:srgbClr val="003299"/>
                </a:solidFill>
                <a:latin typeface="Verdana" panose="02020603050405020304" pitchFamily="2"/>
              </a:rPr>
              <a:t>flexibility of 10% applies also to these ceilings. </a:t>
            </a:r>
          </a:p>
        </p:txBody>
      </p:sp>
      <p:sp>
        <p:nvSpPr>
          <p:cNvPr id="277" name="Text Placeholder 276"/>
          <p:cNvSpPr>
            <a:spLocks noGrp="1"/>
          </p:cNvSpPr>
          <p:nvPr>
            <p:ph type="body" idx="10"/>
          </p:nvPr>
        </p:nvSpPr>
        <p:spPr>
          <a:xfrm>
            <a:off x="798979" y="4792756"/>
            <a:ext cx="7720853" cy="22299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0000" lnSpcReduction="10000"/>
          </a:bodyPr>
          <a:lstStyle/>
          <a:p>
            <a:pPr marL="0">
              <a:lnSpc>
                <a:spcPts val="1677"/>
              </a:lnSpc>
              <a:spcAft>
                <a:spcPts val="0"/>
              </a:spcAft>
            </a:pPr>
            <a:r>
              <a:rPr lang="en-US" sz="1677" b="1" spc="75">
                <a:solidFill>
                  <a:srgbClr val="003299"/>
                </a:solidFill>
                <a:latin typeface="Verdana" panose="02020603050405020304" pitchFamily="2"/>
              </a:rPr>
              <a:t>5 </a:t>
            </a:r>
            <a:r>
              <a:rPr lang="en-US" sz="1721" b="1" spc="75">
                <a:solidFill>
                  <a:srgbClr val="003299"/>
                </a:solidFill>
                <a:latin typeface="Verdana" panose="02020603050405020304" pitchFamily="2"/>
              </a:rPr>
              <a:t>Indirect Costs are not subject to budget modification and the 10% </a:t>
            </a:r>
          </a:p>
        </p:txBody>
      </p:sp>
      <p:sp>
        <p:nvSpPr>
          <p:cNvPr id="278" name="Text Placeholder 277"/>
          <p:cNvSpPr>
            <a:spLocks noGrp="1"/>
          </p:cNvSpPr>
          <p:nvPr>
            <p:ph type="body" idx="10"/>
          </p:nvPr>
        </p:nvSpPr>
        <p:spPr>
          <a:xfrm>
            <a:off x="1102659" y="5061697"/>
            <a:ext cx="4141694" cy="22019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72500" lnSpcReduction="20000"/>
          </a:bodyPr>
          <a:lstStyle/>
          <a:p>
            <a:pPr marL="0">
              <a:lnSpc>
                <a:spcPts val="1677"/>
              </a:lnSpc>
              <a:spcAft>
                <a:spcPts val="0"/>
              </a:spcAft>
            </a:pPr>
            <a:r>
              <a:rPr lang="en-US" sz="1721" b="1" spc="-18">
                <a:solidFill>
                  <a:srgbClr val="003299"/>
                </a:solidFill>
                <a:latin typeface="Verdana" panose="02020603050405020304" pitchFamily="2"/>
              </a:rPr>
              <a:t>flexibility does not apply to Indirect Costs. </a:t>
            </a:r>
          </a:p>
        </p:txBody>
      </p:sp>
      <p:sp>
        <p:nvSpPr>
          <p:cNvPr id="279" name="Text Placeholder 278"/>
          <p:cNvSpPr>
            <a:spLocks noGrp="1"/>
          </p:cNvSpPr>
          <p:nvPr>
            <p:ph type="body" idx="10"/>
          </p:nvPr>
        </p:nvSpPr>
        <p:spPr>
          <a:xfrm>
            <a:off x="5295340" y="6029886"/>
            <a:ext cx="1422587" cy="9132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>
              <a:lnSpc>
                <a:spcPts val="706"/>
              </a:lnSpc>
              <a:spcAft>
                <a:spcPts val="0"/>
              </a:spcAft>
            </a:pPr>
            <a:r>
              <a:rPr lang="en-US" sz="794" b="1" u="sng" spc="-13">
                <a:solidFill>
                  <a:srgbClr val="0000FF"/>
                </a:solidFill>
                <a:latin typeface="Times New Roman" panose="02020603050405020304" pitchFamily="1"/>
              </a:rPr>
              <a:t>http://eacea.ec.europa.eu/tempus</a:t>
            </a:r>
            <a:r>
              <a:rPr lang="en-US" sz="100" b="1" spc="-13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269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1634" y="4816849"/>
            <a:ext cx="8084484" cy="1653988"/>
          </a:xfrm>
          <a:prstGeom prst="rect">
            <a:avLst/>
          </a:prstGeom>
        </p:spPr>
      </p:pic>
      <p:sp>
        <p:nvSpPr>
          <p:cNvPr id="282" name="Text Placeholder 281"/>
          <p:cNvSpPr>
            <a:spLocks noGrp="1"/>
          </p:cNvSpPr>
          <p:nvPr>
            <p:ph type="body" idx="10"/>
          </p:nvPr>
        </p:nvSpPr>
        <p:spPr>
          <a:xfrm>
            <a:off x="611281" y="448236"/>
            <a:ext cx="8090647" cy="92840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43" rIns="0" bIns="0" anchor="t"/>
          <a:lstStyle/>
          <a:p>
            <a:pPr marL="0" indent="0" algn="ctr">
              <a:lnSpc>
                <a:spcPts val="3000"/>
              </a:lnSpc>
              <a:spcAft>
                <a:spcPts val="4249"/>
              </a:spcAft>
            </a:pPr>
            <a:r>
              <a:rPr lang="en-US" sz="2559" b="1" spc="-49">
                <a:solidFill>
                  <a:srgbClr val="9A001C"/>
                </a:solidFill>
                <a:latin typeface="Arial" panose="02020603050405020304" pitchFamily="2"/>
              </a:rPr>
              <a:t>Co-financing concept </a:t>
            </a:r>
          </a:p>
        </p:txBody>
      </p:sp>
      <p:sp>
        <p:nvSpPr>
          <p:cNvPr id="285" name="Text Placeholder 284"/>
          <p:cNvSpPr>
            <a:spLocks noGrp="1"/>
          </p:cNvSpPr>
          <p:nvPr>
            <p:ph type="body" idx="10"/>
          </p:nvPr>
        </p:nvSpPr>
        <p:spPr>
          <a:xfrm>
            <a:off x="610160" y="1376643"/>
            <a:ext cx="8090647" cy="463419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161373" indent="242060" algn="just">
              <a:lnSpc>
                <a:spcPts val="2118"/>
              </a:lnSpc>
              <a:buFont typeface="Symbol"/>
              <a:buChar char="·"/>
            </a:pPr>
            <a:r>
              <a:rPr lang="en-US" sz="1809" b="1" spc="115">
                <a:solidFill>
                  <a:srgbClr val="007F7F"/>
                </a:solidFill>
                <a:latin typeface="Arial" panose="02020603050405020304" pitchFamily="2"/>
              </a:rPr>
              <a:t>The Tempus grant contribution may not exceed 90% of the total </a:t>
            </a:r>
          </a:p>
          <a:p>
            <a:pPr marL="403433" indent="0" algn="just">
              <a:lnSpc>
                <a:spcPts val="2118"/>
              </a:lnSpc>
              <a:spcBef>
                <a:spcPts val="0"/>
              </a:spcBef>
            </a:pPr>
            <a:r>
              <a:rPr lang="en-US" sz="1809" b="1" spc="62">
                <a:solidFill>
                  <a:srgbClr val="007F7F"/>
                </a:solidFill>
                <a:latin typeface="Arial" panose="02020603050405020304" pitchFamily="2"/>
              </a:rPr>
              <a:t>project budget </a:t>
            </a:r>
            <a:r>
              <a:rPr lang="en-US" sz="1809" spc="62">
                <a:solidFill>
                  <a:srgbClr val="007F7F"/>
                </a:solidFill>
                <a:latin typeface="Arial" panose="02020603050405020304" pitchFamily="2"/>
              </a:rPr>
              <a:t>(= </a:t>
            </a:r>
            <a:r>
              <a:rPr lang="en-US" sz="1809" b="1" spc="62">
                <a:solidFill>
                  <a:srgbClr val="007F7F"/>
                </a:solidFill>
                <a:latin typeface="Arial" panose="02020603050405020304" pitchFamily="2"/>
              </a:rPr>
              <a:t>Tempus + co-financing) considered eligible at the </a:t>
            </a:r>
          </a:p>
          <a:p>
            <a:pPr marL="403433" indent="0" algn="just">
              <a:lnSpc>
                <a:spcPts val="2118"/>
              </a:lnSpc>
              <a:spcBef>
                <a:spcPts val="0"/>
              </a:spcBef>
            </a:pPr>
            <a:r>
              <a:rPr lang="en-US" sz="1809" b="1" spc="4">
                <a:solidFill>
                  <a:srgbClr val="007F7F"/>
                </a:solidFill>
                <a:latin typeface="Arial" panose="02020603050405020304" pitchFamily="2"/>
              </a:rPr>
              <a:t>end of the project; </a:t>
            </a:r>
          </a:p>
          <a:p>
            <a:pPr marL="161373" indent="242060" algn="just">
              <a:lnSpc>
                <a:spcPts val="2118"/>
              </a:lnSpc>
              <a:spcBef>
                <a:spcPts val="0"/>
              </a:spcBef>
              <a:buFont typeface="Symbol"/>
              <a:buChar char="·"/>
            </a:pPr>
            <a:r>
              <a:rPr lang="en-US" sz="1809" b="1" spc="18">
                <a:solidFill>
                  <a:srgbClr val="007F7F"/>
                </a:solidFill>
                <a:latin typeface="Arial" panose="02020603050405020304" pitchFamily="2"/>
              </a:rPr>
              <a:t>The co-financing percentage is specific for each project (and indicated </a:t>
            </a:r>
          </a:p>
          <a:p>
            <a:pPr marL="403433" indent="0" algn="just">
              <a:lnSpc>
                <a:spcPts val="2118"/>
              </a:lnSpc>
              <a:spcBef>
                <a:spcPts val="0"/>
              </a:spcBef>
            </a:pPr>
            <a:r>
              <a:rPr lang="en-US" sz="1809" b="1" spc="9">
                <a:solidFill>
                  <a:srgbClr val="007F7F"/>
                </a:solidFill>
                <a:latin typeface="Arial" panose="02020603050405020304" pitchFamily="2"/>
              </a:rPr>
              <a:t>in Art. I.4 of your Grant Agreement). </a:t>
            </a:r>
          </a:p>
          <a:p>
            <a:pPr marL="161373" indent="0" algn="just">
              <a:lnSpc>
                <a:spcPts val="2118"/>
              </a:lnSpc>
              <a:spcBef>
                <a:spcPts val="2135"/>
              </a:spcBef>
            </a:pPr>
            <a:r>
              <a:rPr lang="en-US" sz="1809" b="1" u="sng" spc="18">
                <a:solidFill>
                  <a:srgbClr val="003299"/>
                </a:solidFill>
                <a:latin typeface="Arial" panose="02020603050405020304" pitchFamily="2"/>
              </a:rPr>
              <a:t>Actual Co-financing</a:t>
            </a:r>
            <a:r>
              <a:rPr lang="en-US" sz="1809" b="1" spc="18">
                <a:solidFill>
                  <a:srgbClr val="003299"/>
                </a:solidFill>
                <a:latin typeface="Arial" panose="02020603050405020304" pitchFamily="2"/>
              </a:rPr>
              <a:t> (minimum 10%): </a:t>
            </a:r>
          </a:p>
          <a:p>
            <a:pPr marL="161373" indent="0" algn="just">
              <a:lnSpc>
                <a:spcPts val="2118"/>
              </a:lnSpc>
              <a:spcBef>
                <a:spcPts val="1041"/>
              </a:spcBef>
            </a:pPr>
            <a:r>
              <a:rPr lang="en-US" sz="1809" spc="176">
                <a:solidFill>
                  <a:srgbClr val="003299"/>
                </a:solidFill>
                <a:latin typeface="Arial" panose="02020603050405020304" pitchFamily="2"/>
              </a:rPr>
              <a:t>+ should be declared and justified in the Final Report and will be </a:t>
            </a:r>
          </a:p>
          <a:p>
            <a:pPr marL="161373" indent="0" algn="just">
              <a:lnSpc>
                <a:spcPts val="2118"/>
              </a:lnSpc>
              <a:spcBef>
                <a:spcPts val="0"/>
              </a:spcBef>
            </a:pPr>
            <a:r>
              <a:rPr lang="en-US" sz="1809" spc="44">
                <a:solidFill>
                  <a:srgbClr val="003299"/>
                </a:solidFill>
                <a:latin typeface="Arial" panose="02020603050405020304" pitchFamily="2"/>
              </a:rPr>
              <a:t>considered and assessed for the calculation of the total eligible costs at the </a:t>
            </a:r>
          </a:p>
          <a:p>
            <a:pPr marL="161373" indent="0" algn="just">
              <a:lnSpc>
                <a:spcPts val="2118"/>
              </a:lnSpc>
              <a:spcBef>
                <a:spcPts val="0"/>
              </a:spcBef>
            </a:pPr>
            <a:r>
              <a:rPr lang="en-US" sz="1809" spc="26">
                <a:solidFill>
                  <a:srgbClr val="003299"/>
                </a:solidFill>
                <a:latin typeface="Arial" panose="02020603050405020304" pitchFamily="2"/>
              </a:rPr>
              <a:t>end of the project; </a:t>
            </a:r>
          </a:p>
          <a:p>
            <a:pPr marL="161373" indent="0" algn="just">
              <a:lnSpc>
                <a:spcPts val="2118"/>
              </a:lnSpc>
              <a:spcBef>
                <a:spcPts val="0"/>
              </a:spcBef>
            </a:pPr>
            <a:r>
              <a:rPr lang="en-US" sz="1809" spc="40">
                <a:solidFill>
                  <a:srgbClr val="003299"/>
                </a:solidFill>
                <a:latin typeface="Arial" panose="02020603050405020304" pitchFamily="2"/>
              </a:rPr>
              <a:t>+ cannot cover costs which are not eligible for Tempus funding; </a:t>
            </a:r>
          </a:p>
          <a:p>
            <a:pPr marL="161373" indent="0" algn="just">
              <a:lnSpc>
                <a:spcPts val="2118"/>
              </a:lnSpc>
              <a:spcBef>
                <a:spcPts val="0"/>
              </a:spcBef>
            </a:pPr>
            <a:r>
              <a:rPr lang="en-US" sz="1809" spc="44">
                <a:solidFill>
                  <a:srgbClr val="003299"/>
                </a:solidFill>
                <a:latin typeface="Arial" panose="02020603050405020304" pitchFamily="2"/>
              </a:rPr>
              <a:t>+ can be declared under any budget heading except “Indirect Costs”; </a:t>
            </a:r>
          </a:p>
          <a:p>
            <a:pPr marL="161373" indent="0" algn="just">
              <a:lnSpc>
                <a:spcPts val="2118"/>
              </a:lnSpc>
              <a:spcBef>
                <a:spcPts val="0"/>
              </a:spcBef>
            </a:pPr>
            <a:r>
              <a:rPr lang="en-US" sz="1809" spc="66">
                <a:solidFill>
                  <a:srgbClr val="003299"/>
                </a:solidFill>
                <a:latin typeface="Arial" panose="02020603050405020304" pitchFamily="2"/>
              </a:rPr>
              <a:t>+ has to respect the same rules on supporting documents which apply for </a:t>
            </a:r>
          </a:p>
          <a:p>
            <a:pPr marL="403433" indent="0" algn="just">
              <a:lnSpc>
                <a:spcPts val="2118"/>
              </a:lnSpc>
              <a:spcBef>
                <a:spcPts val="0"/>
              </a:spcBef>
              <a:spcAft>
                <a:spcPts val="5784"/>
              </a:spcAft>
            </a:pPr>
            <a:r>
              <a:rPr lang="en-US" sz="1809" spc="4">
                <a:solidFill>
                  <a:srgbClr val="003299"/>
                </a:solidFill>
                <a:latin typeface="Arial" panose="02020603050405020304" pitchFamily="2"/>
              </a:rPr>
              <a:t>the expenditure paid by Tempus. </a:t>
            </a:r>
          </a:p>
        </p:txBody>
      </p:sp>
      <p:sp>
        <p:nvSpPr>
          <p:cNvPr id="286" name="Text Placeholder 285"/>
          <p:cNvSpPr>
            <a:spLocks noGrp="1"/>
          </p:cNvSpPr>
          <p:nvPr>
            <p:ph type="body" idx="10"/>
          </p:nvPr>
        </p:nvSpPr>
        <p:spPr>
          <a:xfrm>
            <a:off x="5295340" y="6010835"/>
            <a:ext cx="1422587" cy="4661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81" rIns="0" bIns="0" anchor="t"/>
          <a:lstStyle/>
          <a:p>
            <a:pPr marL="0" indent="0">
              <a:lnSpc>
                <a:spcPts val="882"/>
              </a:lnSpc>
              <a:spcAft>
                <a:spcPts val="2744"/>
              </a:spcAft>
            </a:pPr>
            <a:r>
              <a:rPr lang="en-US" sz="750" b="1" u="sng" spc="-35">
                <a:solidFill>
                  <a:srgbClr val="0000FF"/>
                </a:solidFill>
                <a:latin typeface="Arial" panose="02020603050405020304" pitchFamily="2"/>
              </a:rPr>
              <a:t>http://eacea.ec.europa.eu/tempus</a:t>
            </a:r>
            <a:r>
              <a:rPr lang="en-US" sz="100" b="1" spc="-35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5299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307975"/>
            <a:ext cx="2892425" cy="96329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28600" y="1948815"/>
            <a:ext cx="7899400" cy="21913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0000" lnSpcReduction="10000"/>
          </a:bodyPr>
          <a:lstStyle/>
          <a:p>
            <a:pPr marL="914400" marR="0" indent="0" algn="l">
              <a:lnSpc>
                <a:spcPts val="5700"/>
              </a:lnSpc>
              <a:spcAft>
                <a:spcPts val="0"/>
              </a:spcAft>
              <a:buNone/>
            </a:pPr>
            <a:r>
              <a:rPr lang="en-US" sz="4500" b="1" spc="350">
                <a:solidFill>
                  <a:srgbClr val="000000"/>
                </a:solidFill>
                <a:latin typeface="Tahoma" panose="02020603050405020304" pitchFamily="2"/>
              </a:rPr>
              <a:t>Finansijski menadžment </a:t>
            </a:r>
          </a:p>
          <a:p>
            <a:pPr marL="1600200" marR="0" indent="0" algn="l">
              <a:lnSpc>
                <a:spcPts val="5800"/>
              </a:lnSpc>
              <a:spcBef>
                <a:spcPts val="670"/>
              </a:spcBef>
              <a:spcAft>
                <a:spcPts val="5060"/>
              </a:spcAft>
              <a:buNone/>
            </a:pPr>
            <a:r>
              <a:rPr lang="en-US" sz="4500" b="1" spc="395">
                <a:solidFill>
                  <a:srgbClr val="000000"/>
                </a:solidFill>
                <a:latin typeface="Tahoma" panose="02020603050405020304" pitchFamily="2"/>
              </a:rPr>
              <a:t>TEMPUS projekata </a:t>
            </a:r>
          </a:p>
        </p:txBody>
      </p:sp>
    </p:spTree>
    <p:extLst>
      <p:ext uri="{BB962C8B-B14F-4D97-AF65-F5344CB8AC3E}">
        <p14:creationId xmlns:p14="http://schemas.microsoft.com/office/powerpoint/2010/main" val="16677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1634" y="4730563"/>
            <a:ext cx="8084484" cy="1740274"/>
          </a:xfrm>
          <a:prstGeom prst="rect">
            <a:avLst/>
          </a:prstGeom>
        </p:spPr>
      </p:pic>
      <p:sp>
        <p:nvSpPr>
          <p:cNvPr id="289" name="Text Placeholder 288"/>
          <p:cNvSpPr>
            <a:spLocks noGrp="1"/>
          </p:cNvSpPr>
          <p:nvPr>
            <p:ph type="body" idx="10"/>
          </p:nvPr>
        </p:nvSpPr>
        <p:spPr>
          <a:xfrm>
            <a:off x="518832" y="448236"/>
            <a:ext cx="8090647" cy="425319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249" rIns="0" bIns="0" anchor="t">
            <a:normAutofit fontScale="87500"/>
          </a:bodyPr>
          <a:lstStyle/>
          <a:p>
            <a:pPr marL="1613733" indent="0">
              <a:lnSpc>
                <a:spcPts val="2912"/>
              </a:lnSpc>
            </a:pPr>
            <a:r>
              <a:rPr lang="en-US" sz="2559" b="1" spc="-49">
                <a:solidFill>
                  <a:srgbClr val="99000A"/>
                </a:solidFill>
                <a:latin typeface="Arial" panose="02020603050405020304" pitchFamily="2"/>
              </a:rPr>
              <a:t>Determination of the final grant </a:t>
            </a:r>
          </a:p>
          <a:p>
            <a:pPr marL="0" indent="0" algn="ctr">
              <a:lnSpc>
                <a:spcPts val="2118"/>
              </a:lnSpc>
              <a:spcBef>
                <a:spcPts val="1046"/>
              </a:spcBef>
            </a:pPr>
            <a:r>
              <a:rPr lang="en-US" sz="1765" b="1" spc="-9">
                <a:solidFill>
                  <a:srgbClr val="99000A"/>
                </a:solidFill>
                <a:latin typeface="Arial" panose="02020603050405020304" pitchFamily="2"/>
              </a:rPr>
              <a:t>Art. II.17 Grant Agreement </a:t>
            </a:r>
          </a:p>
          <a:p>
            <a:pPr marL="242060" indent="0">
              <a:lnSpc>
                <a:spcPts val="2118"/>
              </a:lnSpc>
              <a:spcBef>
                <a:spcPts val="3212"/>
              </a:spcBef>
            </a:pPr>
            <a:r>
              <a:rPr lang="en-US" sz="1765" b="1" spc="163">
                <a:solidFill>
                  <a:srgbClr val="99000A"/>
                </a:solidFill>
                <a:latin typeface="Arial" panose="02020603050405020304" pitchFamily="2"/>
              </a:rPr>
              <a:t>The final grant will correspond to the lowest amount among the </a:t>
            </a:r>
          </a:p>
          <a:p>
            <a:pPr marL="242060" indent="0">
              <a:lnSpc>
                <a:spcPts val="2118"/>
              </a:lnSpc>
              <a:spcBef>
                <a:spcPts val="35"/>
              </a:spcBef>
            </a:pPr>
            <a:r>
              <a:rPr lang="en-US" sz="1765" b="1" spc="35">
                <a:solidFill>
                  <a:srgbClr val="99000A"/>
                </a:solidFill>
                <a:latin typeface="Arial" panose="02020603050405020304" pitchFamily="2"/>
              </a:rPr>
              <a:t>following ceilings calculated at the end of the project: </a:t>
            </a:r>
          </a:p>
          <a:p>
            <a:pPr marL="242060" indent="0">
              <a:lnSpc>
                <a:spcPts val="2559"/>
              </a:lnSpc>
              <a:spcBef>
                <a:spcPts val="1897"/>
              </a:spcBef>
            </a:pPr>
            <a:r>
              <a:rPr lang="en-US" sz="2162" b="1" u="sng" spc="124">
                <a:solidFill>
                  <a:srgbClr val="003299"/>
                </a:solidFill>
                <a:latin typeface="Arial" panose="02020603050405020304" pitchFamily="2"/>
              </a:rPr>
              <a:t>Ceiling A:</a:t>
            </a:r>
            <a:r>
              <a:rPr lang="en-US" sz="2162" b="1" spc="124">
                <a:solidFill>
                  <a:srgbClr val="003299"/>
                </a:solidFill>
                <a:latin typeface="Arial" panose="02020603050405020304" pitchFamily="2"/>
              </a:rPr>
              <a:t> % of the </a:t>
            </a:r>
            <a:r>
              <a:rPr lang="en-US" sz="2162" b="1" u="sng" spc="124">
                <a:solidFill>
                  <a:srgbClr val="003299"/>
                </a:solidFill>
                <a:latin typeface="Arial" panose="02020603050405020304" pitchFamily="2"/>
              </a:rPr>
              <a:t>actual</a:t>
            </a:r>
            <a:r>
              <a:rPr lang="en-US" sz="2162" b="1" spc="124">
                <a:solidFill>
                  <a:srgbClr val="003299"/>
                </a:solidFill>
                <a:latin typeface="Arial" panose="02020603050405020304" pitchFamily="2"/>
              </a:rPr>
              <a:t> total eligible costs at the end </a:t>
            </a:r>
          </a:p>
          <a:p>
            <a:pPr marL="1694420" indent="0">
              <a:lnSpc>
                <a:spcPts val="2559"/>
              </a:lnSpc>
              <a:spcBef>
                <a:spcPts val="0"/>
              </a:spcBef>
            </a:pPr>
            <a:r>
              <a:rPr lang="en-US" sz="2162" b="1" spc="18">
                <a:solidFill>
                  <a:srgbClr val="003299"/>
                </a:solidFill>
                <a:latin typeface="Arial" panose="02020603050405020304" pitchFamily="2"/>
              </a:rPr>
              <a:t>of the project as indicated in art. I.4.3 </a:t>
            </a:r>
          </a:p>
          <a:p>
            <a:pPr marL="242060" indent="0">
              <a:lnSpc>
                <a:spcPts val="2559"/>
              </a:lnSpc>
              <a:spcBef>
                <a:spcPts val="2541"/>
              </a:spcBef>
            </a:pPr>
            <a:r>
              <a:rPr lang="en-US" sz="2162" b="1" u="sng" spc="35">
                <a:solidFill>
                  <a:srgbClr val="007F7F"/>
                </a:solidFill>
                <a:latin typeface="Arial" panose="02020603050405020304" pitchFamily="2"/>
              </a:rPr>
              <a:t>Ceiling B:</a:t>
            </a:r>
            <a:r>
              <a:rPr lang="en-US" sz="2162" b="1" spc="35">
                <a:solidFill>
                  <a:srgbClr val="007F7F"/>
                </a:solidFill>
                <a:latin typeface="Arial" panose="02020603050405020304" pitchFamily="2"/>
              </a:rPr>
              <a:t> Total </a:t>
            </a:r>
            <a:r>
              <a:rPr lang="en-US" sz="2162" b="1" u="sng" spc="35">
                <a:solidFill>
                  <a:srgbClr val="007F7F"/>
                </a:solidFill>
                <a:latin typeface="Arial" panose="02020603050405020304" pitchFamily="2"/>
              </a:rPr>
              <a:t>declared</a:t>
            </a:r>
            <a:r>
              <a:rPr lang="en-US" sz="2162" b="1" spc="35">
                <a:solidFill>
                  <a:srgbClr val="007F7F"/>
                </a:solidFill>
                <a:latin typeface="Arial" panose="02020603050405020304" pitchFamily="2"/>
              </a:rPr>
              <a:t> expenditure minus declared </a:t>
            </a:r>
          </a:p>
          <a:p>
            <a:pPr marL="1694420" indent="0">
              <a:lnSpc>
                <a:spcPts val="2559"/>
              </a:lnSpc>
              <a:spcBef>
                <a:spcPts val="0"/>
              </a:spcBef>
            </a:pPr>
            <a:r>
              <a:rPr lang="en-US" sz="2162" b="1" spc="22">
                <a:solidFill>
                  <a:srgbClr val="007F7F"/>
                </a:solidFill>
                <a:latin typeface="Arial" panose="02020603050405020304" pitchFamily="2"/>
              </a:rPr>
              <a:t>co-financing amount </a:t>
            </a:r>
          </a:p>
          <a:p>
            <a:pPr marL="242060" indent="0">
              <a:lnSpc>
                <a:spcPts val="2559"/>
              </a:lnSpc>
              <a:spcBef>
                <a:spcPts val="2541"/>
              </a:spcBef>
              <a:spcAft>
                <a:spcPts val="181"/>
              </a:spcAft>
            </a:pPr>
            <a:r>
              <a:rPr lang="en-US" sz="2162" b="1" u="sng" spc="40">
                <a:solidFill>
                  <a:srgbClr val="F16E0D"/>
                </a:solidFill>
                <a:latin typeface="Arial" panose="02020603050405020304" pitchFamily="2"/>
              </a:rPr>
              <a:t>Ceiling C:</a:t>
            </a:r>
            <a:r>
              <a:rPr lang="en-US" sz="2162" b="1" spc="40">
                <a:solidFill>
                  <a:srgbClr val="F16E0D"/>
                </a:solidFill>
                <a:latin typeface="Arial" panose="02020603050405020304" pitchFamily="2"/>
              </a:rPr>
              <a:t> Maximum Tempus Grant amount = amount </a:t>
            </a:r>
          </a:p>
        </p:txBody>
      </p:sp>
      <p:sp>
        <p:nvSpPr>
          <p:cNvPr id="292" name="Text Placeholder 291"/>
          <p:cNvSpPr>
            <a:spLocks noGrp="1"/>
          </p:cNvSpPr>
          <p:nvPr>
            <p:ph type="body" idx="10"/>
          </p:nvPr>
        </p:nvSpPr>
        <p:spPr>
          <a:xfrm>
            <a:off x="2224368" y="4730563"/>
            <a:ext cx="2559984" cy="20730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7500"/>
          </a:bodyPr>
          <a:lstStyle/>
          <a:p>
            <a:pPr marL="0" indent="0">
              <a:lnSpc>
                <a:spcPts val="1588"/>
              </a:lnSpc>
            </a:pPr>
            <a:r>
              <a:rPr lang="en-US" sz="2162" b="1" spc="-9">
                <a:solidFill>
                  <a:srgbClr val="F16E0D"/>
                </a:solidFill>
                <a:latin typeface="Arial" panose="02020603050405020304" pitchFamily="2"/>
              </a:rPr>
              <a:t>indicated in art. I.4.3 </a:t>
            </a:r>
          </a:p>
        </p:txBody>
      </p:sp>
      <p:sp>
        <p:nvSpPr>
          <p:cNvPr id="293" name="Text Placeholder 292"/>
          <p:cNvSpPr>
            <a:spLocks noGrp="1"/>
          </p:cNvSpPr>
          <p:nvPr>
            <p:ph type="body" idx="10"/>
          </p:nvPr>
        </p:nvSpPr>
        <p:spPr>
          <a:xfrm>
            <a:off x="5295340" y="6029886"/>
            <a:ext cx="1422587" cy="9132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indent="0">
              <a:lnSpc>
                <a:spcPts val="706"/>
              </a:lnSpc>
            </a:pPr>
            <a:r>
              <a:rPr lang="en-US" sz="750" b="1" u="sng" spc="-35">
                <a:solidFill>
                  <a:srgbClr val="0000FF"/>
                </a:solidFill>
                <a:latin typeface="Arial" panose="02020603050405020304" pitchFamily="2"/>
              </a:rPr>
              <a:t>http://eacea.ec.europa.eu/tempus</a:t>
            </a:r>
            <a:r>
              <a:rPr lang="en-US" sz="100" b="1" spc="-35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2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1634" y="3869952"/>
            <a:ext cx="8084484" cy="2600885"/>
          </a:xfrm>
          <a:prstGeom prst="rect">
            <a:avLst/>
          </a:prstGeom>
        </p:spPr>
      </p:pic>
      <p:sp>
        <p:nvSpPr>
          <p:cNvPr id="296" name="Text Placeholder 295"/>
          <p:cNvSpPr>
            <a:spLocks noGrp="1"/>
          </p:cNvSpPr>
          <p:nvPr>
            <p:ph type="body" idx="10"/>
          </p:nvPr>
        </p:nvSpPr>
        <p:spPr>
          <a:xfrm>
            <a:off x="7554445" y="403412"/>
            <a:ext cx="1054474" cy="1062318"/>
          </a:xfrm>
          <a:prstGeom prst="rect">
            <a:avLst/>
          </a:prstGeom>
          <a:noFill/>
          <a:ln w="8890" cmpd="sng">
            <a:solidFill>
              <a:srgbClr val="983200"/>
            </a:solidFill>
            <a:prstDash val="solid"/>
          </a:ln>
        </p:spPr>
        <p:txBody>
          <a:bodyPr vert="horz" lIns="0" tIns="34178" rIns="0" bIns="0" anchor="t"/>
          <a:lstStyle/>
          <a:p>
            <a:r>
              <a:rPr lang="en-US" sz="1059" b="1" i="1" u="sng" spc="-26">
                <a:solidFill>
                  <a:srgbClr val="9D001D"/>
                </a:solidFill>
                <a:latin typeface="Arial" panose="02020603050405020304" pitchFamily="2"/>
              </a:rPr>
              <a:t>Assumption: all declared expenditure is eligible </a:t>
            </a:r>
            <a:r>
              <a:rPr lang="en-US" sz="1103" b="1" i="1" spc="-26">
                <a:solidFill>
                  <a:srgbClr val="9D001D"/>
                </a:solidFill>
                <a:latin typeface="Arial" panose="02020603050405020304" pitchFamily="2"/>
              </a:rPr>
              <a:t>including indirect costs </a:t>
            </a:r>
          </a:p>
        </p:txBody>
      </p:sp>
      <p:sp>
        <p:nvSpPr>
          <p:cNvPr id="297" name="Text Placeholder 296"/>
          <p:cNvSpPr>
            <a:spLocks noGrp="1"/>
          </p:cNvSpPr>
          <p:nvPr>
            <p:ph type="body" idx="10"/>
          </p:nvPr>
        </p:nvSpPr>
        <p:spPr>
          <a:xfrm>
            <a:off x="844363" y="403412"/>
            <a:ext cx="6454588" cy="45103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944" rIns="0" bIns="0" anchor="t"/>
          <a:lstStyle/>
          <a:p>
            <a:pPr marL="0" marR="100858" algn="r">
              <a:lnSpc>
                <a:spcPts val="2912"/>
              </a:lnSpc>
              <a:spcAft>
                <a:spcPts val="190"/>
              </a:spcAft>
            </a:pPr>
            <a:r>
              <a:rPr lang="en-US" sz="2427" b="1" spc="13">
                <a:solidFill>
                  <a:srgbClr val="9D001D"/>
                </a:solidFill>
                <a:latin typeface="Tahoma" panose="02020603050405020304" pitchFamily="2"/>
              </a:rPr>
              <a:t>Determination of the final grant </a:t>
            </a:r>
          </a:p>
        </p:txBody>
      </p:sp>
      <p:sp>
        <p:nvSpPr>
          <p:cNvPr id="298" name="Text Placeholder 297"/>
          <p:cNvSpPr>
            <a:spLocks noGrp="1"/>
          </p:cNvSpPr>
          <p:nvPr>
            <p:ph type="body" idx="10"/>
          </p:nvPr>
        </p:nvSpPr>
        <p:spPr>
          <a:xfrm>
            <a:off x="844363" y="854449"/>
            <a:ext cx="6454588" cy="72670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2500"/>
          </a:bodyPr>
          <a:lstStyle/>
          <a:p>
            <a:pPr marL="403433" marR="1008583" indent="-403433">
              <a:lnSpc>
                <a:spcPts val="1853"/>
              </a:lnSpc>
              <a:spcAft>
                <a:spcPts val="0"/>
              </a:spcAft>
            </a:pPr>
            <a:r>
              <a:rPr lang="en-US" sz="1412" b="1" spc="71">
                <a:solidFill>
                  <a:srgbClr val="323299"/>
                </a:solidFill>
                <a:latin typeface="Tahoma" panose="02020603050405020304" pitchFamily="2"/>
              </a:rPr>
              <a:t>Art. I.4.2 The total budget (incl. co-financing): ex. € 1,070,000 </a:t>
            </a:r>
            <a:r>
              <a:rPr lang="en-US" sz="1412" b="1" spc="71">
                <a:solidFill>
                  <a:srgbClr val="003299"/>
                </a:solidFill>
                <a:latin typeface="Tahoma" panose="02020603050405020304" pitchFamily="2"/>
              </a:rPr>
              <a:t>Art. I.4.3 Maximum EU grant in amount:</a:t>
            </a:r>
            <a:r>
              <a:rPr lang="en-US" sz="1412" b="1" spc="71">
                <a:solidFill>
                  <a:srgbClr val="FF0000"/>
                </a:solidFill>
                <a:latin typeface="Tahoma" panose="02020603050405020304" pitchFamily="2"/>
              </a:rPr>
              <a:t> ex. EUR </a:t>
            </a:r>
            <a:r>
              <a:rPr lang="en-US" sz="1412" b="1" spc="71" smtClean="0">
                <a:solidFill>
                  <a:srgbClr val="FF0000"/>
                </a:solidFill>
                <a:latin typeface="Tahoma" panose="02020603050405020304" pitchFamily="2"/>
              </a:rPr>
              <a:t>9ć3,000 </a:t>
            </a:r>
            <a:r>
              <a:rPr lang="en-US" sz="1412" b="1" spc="71">
                <a:solidFill>
                  <a:srgbClr val="003299"/>
                </a:solidFill>
                <a:latin typeface="Tahoma" panose="02020603050405020304" pitchFamily="2"/>
              </a:rPr>
              <a:t>=</a:t>
            </a:r>
            <a:r>
              <a:rPr lang="en-US" sz="1412" b="1" spc="71">
                <a:solidFill>
                  <a:srgbClr val="FF0000"/>
                </a:solidFill>
                <a:latin typeface="Tahoma" panose="02020603050405020304" pitchFamily="2"/>
              </a:rPr>
              <a:t> 90% *</a:t>
            </a:r>
            <a:r>
              <a:rPr lang="en-US" sz="1412" b="1" spc="71">
                <a:solidFill>
                  <a:srgbClr val="003299"/>
                </a:solidFill>
                <a:latin typeface="Tahoma" panose="02020603050405020304" pitchFamily="2"/>
              </a:rPr>
              <a:t> of total eligible costs </a:t>
            </a:r>
          </a:p>
        </p:txBody>
      </p:sp>
      <p:graphicFrame>
        <p:nvGraphicFramePr>
          <p:cNvPr id="303" name="table 303"/>
          <p:cNvGraphicFramePr>
            <a:graphicFrameLocks noGrp="1"/>
          </p:cNvGraphicFramePr>
          <p:nvPr/>
        </p:nvGraphicFramePr>
        <p:xfrm>
          <a:off x="817469" y="1581151"/>
          <a:ext cx="4077260" cy="3667124"/>
        </p:xfrm>
        <a:graphic>
          <a:graphicData uri="http://schemas.openxmlformats.org/drawingml/2006/table">
            <a:tbl>
              <a:tblPr/>
              <a:tblGrid>
                <a:gridCol w="2993091"/>
                <a:gridCol w="1084169"/>
              </a:tblGrid>
              <a:tr h="409015"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1400"/>
                        </a:lnSpc>
                        <a:spcBef>
                          <a:spcPts val="1145"/>
                        </a:spcBef>
                        <a:spcAft>
                          <a:spcPts val="1030"/>
                        </a:spcAft>
                      </a:pP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PROJECT COSTS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400"/>
                        </a:lnSpc>
                        <a:spcBef>
                          <a:spcPts val="410"/>
                        </a:spcBef>
                        <a:spcAft>
                          <a:spcPts val="310"/>
                        </a:spcAft>
                      </a:pP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Approved </a:t>
                      </a:r>
                      <a:r>
                        <a:rPr sz="1600"/>
                        <a:t/>
                      </a:r>
                      <a:br>
                        <a:rPr sz="1600"/>
                      </a:b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budget €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1200"/>
                        </a:lnSpc>
                        <a:spcBef>
                          <a:spcPts val="430"/>
                        </a:spcBef>
                        <a:spcAft>
                          <a:spcPts val="410"/>
                        </a:spcAft>
                        <a:tabLst>
                          <a:tab pos="411480" algn="l"/>
                        </a:tabLs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I </a:t>
                      </a:r>
                      <a:r>
                        <a:rPr lang="en-US" sz="9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Staff costs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75"/>
                        </a:spcBef>
                        <a:spcAft>
                          <a:spcPts val="370"/>
                        </a:spcAft>
                        <a:tabLst>
                          <a:tab pos="914400" algn="dec"/>
                        </a:tabLs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400,000.00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1200"/>
                        </a:lnSpc>
                        <a:spcBef>
                          <a:spcPts val="430"/>
                        </a:spcBef>
                        <a:spcAft>
                          <a:spcPts val="385"/>
                        </a:spcAft>
                        <a:tabLst>
                          <a:tab pos="411480" algn="l"/>
                        </a:tabLs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II </a:t>
                      </a:r>
                      <a:r>
                        <a:rPr lang="en-US" sz="9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Travel costs, costs of stay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75"/>
                        </a:spcBef>
                        <a:spcAft>
                          <a:spcPts val="345"/>
                        </a:spcAft>
                        <a:tabLst>
                          <a:tab pos="914400" algn="dec"/>
                        </a:tabLs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300,000.00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1200"/>
                        </a:lnSpc>
                        <a:spcBef>
                          <a:spcPts val="430"/>
                        </a:spcBef>
                        <a:spcAft>
                          <a:spcPts val="360"/>
                        </a:spcAft>
                        <a:tabLst>
                          <a:tab pos="411480" algn="l"/>
                        </a:tabLs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III </a:t>
                      </a:r>
                      <a:r>
                        <a:rPr lang="en-US" sz="9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Equipment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75"/>
                        </a:spcBef>
                        <a:spcAft>
                          <a:spcPts val="320"/>
                        </a:spcAft>
                        <a:tabLst>
                          <a:tab pos="914400" algn="dec"/>
                        </a:tabLs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200,000.00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1200"/>
                        </a:lnSpc>
                        <a:spcBef>
                          <a:spcPts val="430"/>
                        </a:spcBef>
                        <a:spcAft>
                          <a:spcPts val="410"/>
                        </a:spcAft>
                        <a:tabLst>
                          <a:tab pos="411480" algn="l"/>
                        </a:tabLs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IV </a:t>
                      </a:r>
                      <a:r>
                        <a:rPr lang="en-US" sz="9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Printing and publishing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75"/>
                        </a:spcBef>
                        <a:spcAft>
                          <a:spcPts val="370"/>
                        </a:spcAft>
                        <a:tabLst>
                          <a:tab pos="914400" algn="dec"/>
                        </a:tabLs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80,000.00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1200"/>
                        </a:lnSpc>
                        <a:spcBef>
                          <a:spcPts val="430"/>
                        </a:spcBef>
                        <a:spcAft>
                          <a:spcPts val="385"/>
                        </a:spcAft>
                        <a:tabLst>
                          <a:tab pos="411480" algn="l"/>
                        </a:tabLs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V </a:t>
                      </a:r>
                      <a:r>
                        <a:rPr lang="en-US" sz="9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Other costs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75"/>
                        </a:spcBef>
                        <a:spcAft>
                          <a:spcPts val="345"/>
                        </a:spcAft>
                        <a:tabLst>
                          <a:tab pos="914400" algn="dec"/>
                        </a:tabLs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20,000.00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97155" indent="0" algn="r">
                        <a:lnSpc>
                          <a:spcPts val="1200"/>
                        </a:lnSpc>
                        <a:spcBef>
                          <a:spcPts val="430"/>
                        </a:spcBef>
                        <a:spcAft>
                          <a:spcPts val="360"/>
                        </a:spcAf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Eligible direct costs (total I - V)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75"/>
                        </a:spcBef>
                        <a:spcAft>
                          <a:spcPts val="320"/>
                        </a:spcAft>
                        <a:tabLst>
                          <a:tab pos="914400" algn="dec"/>
                        </a:tabLs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1,000,000.00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2010"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11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tabLst>
                          <a:tab pos="365760" algn="l"/>
                        </a:tabLs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VI </a:t>
                      </a:r>
                      <a:r>
                        <a:rPr lang="en-US" sz="9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Indirect costs (7% of total eligible direct costs)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75"/>
                        </a:spcBef>
                        <a:spcAft>
                          <a:spcPts val="370"/>
                        </a:spcAft>
                        <a:tabLst>
                          <a:tab pos="914400" algn="dec"/>
                        </a:tabLs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70,000.00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8628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97155" indent="0" algn="r">
                        <a:lnSpc>
                          <a:spcPts val="1200"/>
                        </a:lnSpc>
                        <a:spcBef>
                          <a:spcPts val="430"/>
                        </a:spcBef>
                        <a:spcAft>
                          <a:spcPts val="385"/>
                        </a:spcAf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Total eligible costs (total I - VI)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50"/>
                        </a:spcBef>
                        <a:spcAft>
                          <a:spcPts val="335"/>
                        </a:spcAft>
                        <a:tabLst>
                          <a:tab pos="914400" algn="dec"/>
                        </a:tabLst>
                      </a:pP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1,070,000.00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2047"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</a:tr>
              <a:tr h="242047"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1400"/>
                        </a:lnSpc>
                        <a:spcBef>
                          <a:spcPts val="375"/>
                        </a:spcBef>
                        <a:spcAft>
                          <a:spcPts val="335"/>
                        </a:spcAft>
                      </a:pP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PROJECT FINANCE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554990" indent="0" algn="r">
                        <a:lnSpc>
                          <a:spcPts val="1400"/>
                        </a:lnSpc>
                        <a:spcBef>
                          <a:spcPts val="375"/>
                        </a:spcBef>
                        <a:spcAft>
                          <a:spcPts val="335"/>
                        </a:spcAft>
                      </a:pP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€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1706"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1100"/>
                        </a:lnSpc>
                        <a:spcBef>
                          <a:spcPts val="720"/>
                        </a:spcBef>
                        <a:spcAft>
                          <a:spcPts val="0"/>
                        </a:spcAft>
                      </a:pPr>
                      <a:r>
                        <a:rPr lang="en-US" sz="9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Co-financing of at least 10% of the total eligible costs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665"/>
                        </a:spcBef>
                        <a:spcAft>
                          <a:spcPts val="605"/>
                        </a:spcAft>
                        <a:tabLst>
                          <a:tab pos="914400" algn="dec"/>
                        </a:tabLs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107,000.00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8852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637">
                <a:tc>
                  <a:txBody>
                    <a:bodyPr/>
                    <a:lstStyle/>
                    <a:p>
                      <a:pPr marL="91440" marR="320040" indent="0" algn="l">
                        <a:lnSpc>
                          <a:spcPts val="12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Tempus grant</a:t>
                      </a:r>
                      <a:r>
                        <a:rPr lang="en-US" sz="9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: includes financing to a maximum of </a:t>
                      </a: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90% </a:t>
                      </a:r>
                      <a:r>
                        <a:rPr lang="en-US" sz="9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of the total direct costs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905"/>
                        </a:spcBef>
                        <a:spcAft>
                          <a:spcPts val="835"/>
                        </a:spcAft>
                        <a:tabLst>
                          <a:tab pos="914400" algn="dec"/>
                        </a:tabLst>
                      </a:pPr>
                      <a:r>
                        <a:rPr lang="en-US" sz="1000" b="1" spc="0" smtClean="0">
                          <a:solidFill>
                            <a:srgbClr val="FF0000"/>
                          </a:solidFill>
                          <a:latin typeface="Tahoma" panose="02020603050405020304" pitchFamily="2"/>
                        </a:rPr>
                        <a:t>9ć3,000.00 </a:t>
                      </a:r>
                      <a:endParaRPr lang="en-US" sz="1000" b="1" spc="0">
                        <a:solidFill>
                          <a:srgbClr val="FF0000"/>
                        </a:solidFill>
                        <a:latin typeface="Tahoma" panose="02020603050405020304" pitchFamily="2"/>
                      </a:endParaRP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8628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203"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1200"/>
                        </a:lnSpc>
                        <a:spcBef>
                          <a:spcPts val="460"/>
                        </a:spcBef>
                        <a:spcAft>
                          <a:spcPts val="380"/>
                        </a:spcAf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TOTAL PROJECT FINANCE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50"/>
                        </a:spcBef>
                        <a:spcAft>
                          <a:spcPts val="360"/>
                        </a:spcAft>
                        <a:tabLst>
                          <a:tab pos="914400" algn="dec"/>
                        </a:tabLst>
                      </a:pP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1,070,000.00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06" name="table 306"/>
          <p:cNvGraphicFramePr>
            <a:graphicFrameLocks noGrp="1"/>
          </p:cNvGraphicFramePr>
          <p:nvPr/>
        </p:nvGraphicFramePr>
        <p:xfrm>
          <a:off x="5012952" y="1581150"/>
          <a:ext cx="3439646" cy="2259106"/>
        </p:xfrm>
        <a:graphic>
          <a:graphicData uri="http://schemas.openxmlformats.org/drawingml/2006/table">
            <a:tbl>
              <a:tblPr/>
              <a:tblGrid>
                <a:gridCol w="1148603"/>
                <a:gridCol w="1016374"/>
                <a:gridCol w="1274669"/>
              </a:tblGrid>
              <a:tr h="38436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580"/>
                        </a:spcBef>
                        <a:spcAft>
                          <a:spcPts val="405"/>
                        </a:spcAf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DECLARED PAID </a:t>
                      </a:r>
                      <a:r>
                        <a:rPr sz="1600"/>
                        <a:t/>
                      </a:r>
                      <a:br>
                        <a:rPr sz="1600"/>
                      </a:b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BY TEMPUS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580"/>
                        </a:spcBef>
                        <a:spcAft>
                          <a:spcPts val="405"/>
                        </a:spcAf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DECLARED </a:t>
                      </a:r>
                      <a:r>
                        <a:rPr sz="1600"/>
                        <a:t/>
                      </a:r>
                      <a:br>
                        <a:rPr sz="1600"/>
                      </a:b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CO-FINANCED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580"/>
                        </a:spcBef>
                        <a:spcAft>
                          <a:spcPts val="405"/>
                        </a:spcAf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TOTAL DECLARED </a:t>
                      </a:r>
                      <a:r>
                        <a:rPr sz="1600"/>
                        <a:t/>
                      </a:r>
                      <a:br>
                        <a:rPr sz="1600"/>
                      </a:b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EXPENDITURE €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80"/>
                        </a:spcBef>
                        <a:spcAft>
                          <a:spcPts val="285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290,000.00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80"/>
                        </a:spcBef>
                        <a:spcAft>
                          <a:spcPts val="285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10,000.00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0330" indent="0" algn="r">
                        <a:lnSpc>
                          <a:spcPts val="1300"/>
                        </a:lnSpc>
                        <a:spcBef>
                          <a:spcPts val="380"/>
                        </a:spcBef>
                        <a:spcAft>
                          <a:spcPts val="285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300,000.00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80"/>
                        </a:spcBef>
                        <a:spcAft>
                          <a:spcPts val="335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250,000.00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80"/>
                        </a:spcBef>
                        <a:spcAft>
                          <a:spcPts val="335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50,000.00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0330" indent="0" algn="r">
                        <a:lnSpc>
                          <a:spcPts val="1300"/>
                        </a:lnSpc>
                        <a:spcBef>
                          <a:spcPts val="380"/>
                        </a:spcBef>
                        <a:spcAft>
                          <a:spcPts val="335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300,000.00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80"/>
                        </a:spcBef>
                        <a:spcAft>
                          <a:spcPts val="310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95,000.00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80"/>
                        </a:spcBef>
                        <a:spcAft>
                          <a:spcPts val="310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5,000.00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0330" indent="0" algn="r">
                        <a:lnSpc>
                          <a:spcPts val="1300"/>
                        </a:lnSpc>
                        <a:spcBef>
                          <a:spcPts val="380"/>
                        </a:spcBef>
                        <a:spcAft>
                          <a:spcPts val="310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100,000.00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80"/>
                        </a:spcBef>
                        <a:spcAft>
                          <a:spcPts val="285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35,000.00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80"/>
                        </a:spcBef>
                        <a:spcAft>
                          <a:spcPts val="285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5,000.00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0330" indent="0" algn="r">
                        <a:lnSpc>
                          <a:spcPts val="1300"/>
                        </a:lnSpc>
                        <a:spcBef>
                          <a:spcPts val="380"/>
                        </a:spcBef>
                        <a:spcAft>
                          <a:spcPts val="285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40,000.00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545"/>
                        </a:spcBef>
                        <a:spcAft>
                          <a:spcPts val="530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10,000.00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545"/>
                        </a:spcBef>
                        <a:spcAft>
                          <a:spcPts val="540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0330" indent="0" algn="r">
                        <a:lnSpc>
                          <a:spcPts val="1300"/>
                        </a:lnSpc>
                        <a:spcBef>
                          <a:spcPts val="545"/>
                        </a:spcBef>
                        <a:spcAft>
                          <a:spcPts val="530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10,000.00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50"/>
                        </a:spcBef>
                        <a:spcAft>
                          <a:spcPts val="335"/>
                        </a:spcAft>
                      </a:pPr>
                      <a:r>
                        <a:rPr lang="en-US" sz="1000" b="1" spc="0" smtClean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ć80.000,00 </a:t>
                      </a:r>
                      <a:endParaRPr lang="en-US" sz="1000" b="1" spc="0">
                        <a:solidFill>
                          <a:srgbClr val="323299"/>
                        </a:solidFill>
                        <a:latin typeface="Tahoma" panose="02020603050405020304" pitchFamily="2"/>
                      </a:endParaRP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50"/>
                        </a:spcBef>
                        <a:spcAft>
                          <a:spcPts val="335"/>
                        </a:spcAft>
                      </a:pP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70.000,00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0330" indent="0" algn="r">
                        <a:lnSpc>
                          <a:spcPts val="1300"/>
                        </a:lnSpc>
                        <a:spcBef>
                          <a:spcPts val="350"/>
                        </a:spcBef>
                        <a:spcAft>
                          <a:spcPts val="335"/>
                        </a:spcAft>
                      </a:pP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750.000,00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230841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50"/>
                        </a:spcBef>
                        <a:spcAft>
                          <a:spcPts val="310"/>
                        </a:spcAft>
                      </a:pPr>
                      <a:r>
                        <a:rPr lang="en-US" sz="10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52,500.00*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0330" indent="0" algn="r">
                        <a:lnSpc>
                          <a:spcPts val="1300"/>
                        </a:lnSpc>
                        <a:spcBef>
                          <a:spcPts val="350"/>
                        </a:spcBef>
                        <a:spcAft>
                          <a:spcPts val="310"/>
                        </a:spcAft>
                      </a:pPr>
                      <a:r>
                        <a:rPr lang="en-US" sz="10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52,500.00*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4203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30"/>
                        </a:spcBef>
                        <a:spcAft>
                          <a:spcPts val="360"/>
                        </a:spcAft>
                      </a:pP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732,500.00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30"/>
                        </a:spcBef>
                        <a:spcAft>
                          <a:spcPts val="360"/>
                        </a:spcAft>
                      </a:pP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70.000,00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0330" indent="0" algn="r">
                        <a:lnSpc>
                          <a:spcPts val="1300"/>
                        </a:lnSpc>
                        <a:spcBef>
                          <a:spcPts val="330"/>
                        </a:spcBef>
                        <a:spcAft>
                          <a:spcPts val="360"/>
                        </a:spcAft>
                      </a:pP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802,500.00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07" name="Text Placeholder 306"/>
          <p:cNvSpPr>
            <a:spLocks noGrp="1"/>
          </p:cNvSpPr>
          <p:nvPr>
            <p:ph type="body" idx="10"/>
          </p:nvPr>
        </p:nvSpPr>
        <p:spPr>
          <a:xfrm>
            <a:off x="4978213" y="4039721"/>
            <a:ext cx="3485029" cy="114804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 marR="282403">
              <a:lnSpc>
                <a:spcPts val="1941"/>
              </a:lnSpc>
              <a:spcAft>
                <a:spcPts val="0"/>
              </a:spcAft>
            </a:pPr>
            <a:r>
              <a:rPr lang="en-US" sz="1412" b="1">
                <a:solidFill>
                  <a:srgbClr val="003299"/>
                </a:solidFill>
                <a:latin typeface="Tahoma" panose="02020603050405020304" pitchFamily="2"/>
              </a:rPr>
              <a:t>Ceiling A: </a:t>
            </a:r>
            <a:r>
              <a:rPr lang="en-US" sz="1015" b="1">
                <a:solidFill>
                  <a:srgbClr val="003299"/>
                </a:solidFill>
                <a:latin typeface="Tahoma" panose="02020603050405020304" pitchFamily="2"/>
              </a:rPr>
              <a:t>90% of 802,500 =</a:t>
            </a:r>
            <a:r>
              <a:rPr lang="en-US" sz="1015" b="1">
                <a:solidFill>
                  <a:srgbClr val="FF0000"/>
                </a:solidFill>
                <a:latin typeface="Tahoma" panose="02020603050405020304" pitchFamily="2"/>
              </a:rPr>
              <a:t> EUR 722,250 </a:t>
            </a:r>
            <a:r>
              <a:rPr lang="en-US" sz="1412" b="1">
                <a:solidFill>
                  <a:srgbClr val="323299"/>
                </a:solidFill>
                <a:latin typeface="Tahoma" panose="02020603050405020304" pitchFamily="2"/>
              </a:rPr>
              <a:t>Ceiling B: </a:t>
            </a:r>
            <a:r>
              <a:rPr lang="en-US" sz="1015" b="1">
                <a:solidFill>
                  <a:srgbClr val="323299"/>
                </a:solidFill>
                <a:latin typeface="Tahoma" panose="02020603050405020304" pitchFamily="2"/>
              </a:rPr>
              <a:t>802,500-</a:t>
            </a:r>
            <a:r>
              <a:rPr lang="en-US" sz="1015" b="1">
                <a:solidFill>
                  <a:srgbClr val="003299"/>
                </a:solidFill>
                <a:latin typeface="Tahoma" panose="02020603050405020304" pitchFamily="2"/>
              </a:rPr>
              <a:t> 70.000 = EUR 732,500 </a:t>
            </a:r>
            <a:r>
              <a:rPr lang="en-US" sz="1412" b="1">
                <a:solidFill>
                  <a:srgbClr val="323299"/>
                </a:solidFill>
                <a:latin typeface="Tahoma" panose="02020603050405020304" pitchFamily="2"/>
              </a:rPr>
              <a:t>Ceiling C: </a:t>
            </a:r>
            <a:r>
              <a:rPr lang="en-US" sz="1015" b="1">
                <a:solidFill>
                  <a:srgbClr val="323299"/>
                </a:solidFill>
                <a:latin typeface="Tahoma" panose="02020603050405020304" pitchFamily="2"/>
              </a:rPr>
              <a:t>EUR </a:t>
            </a:r>
            <a:r>
              <a:rPr lang="en-US" sz="1015" b="1" smtClean="0">
                <a:solidFill>
                  <a:srgbClr val="323299"/>
                </a:solidFill>
                <a:latin typeface="Tahoma" panose="02020603050405020304" pitchFamily="2"/>
              </a:rPr>
              <a:t>9ć3,000 </a:t>
            </a:r>
            <a:endParaRPr lang="en-US" sz="1015" b="1">
              <a:solidFill>
                <a:srgbClr val="323299"/>
              </a:solidFill>
              <a:latin typeface="Tahoma" panose="02020603050405020304" pitchFamily="2"/>
            </a:endParaRPr>
          </a:p>
          <a:p>
            <a:pPr marL="0" marR="0" algn="ctr">
              <a:lnSpc>
                <a:spcPts val="1677"/>
              </a:lnSpc>
              <a:spcBef>
                <a:spcPts val="1509"/>
              </a:spcBef>
              <a:spcAft>
                <a:spcPts val="106"/>
              </a:spcAft>
            </a:pPr>
            <a:r>
              <a:rPr lang="en-US" sz="1412" b="1" u="sng" spc="66">
                <a:solidFill>
                  <a:srgbClr val="32CCCC"/>
                </a:solidFill>
                <a:latin typeface="Tahoma" panose="02020603050405020304" pitchFamily="2"/>
              </a:rPr>
              <a:t>Final decision on payment:</a:t>
            </a:r>
            <a:r>
              <a:rPr lang="en-US" sz="1412" b="1" u="sng" spc="66">
                <a:solidFill>
                  <a:srgbClr val="FF0000"/>
                </a:solidFill>
                <a:latin typeface="Tahoma" panose="02020603050405020304" pitchFamily="2"/>
              </a:rPr>
              <a:t>  </a:t>
            </a:r>
          </a:p>
        </p:txBody>
      </p:sp>
      <p:sp>
        <p:nvSpPr>
          <p:cNvPr id="308" name="Text Placeholder 307"/>
          <p:cNvSpPr>
            <a:spLocks noGrp="1"/>
          </p:cNvSpPr>
          <p:nvPr>
            <p:ph type="body" idx="10"/>
          </p:nvPr>
        </p:nvSpPr>
        <p:spPr>
          <a:xfrm>
            <a:off x="853328" y="5187763"/>
            <a:ext cx="7059706" cy="41629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25000" lnSpcReduction="20000"/>
          </a:bodyPr>
          <a:lstStyle/>
          <a:p>
            <a:pPr marL="40343" marR="0">
              <a:lnSpc>
                <a:spcPts val="1765"/>
              </a:lnSpc>
              <a:spcAft>
                <a:spcPts val="0"/>
              </a:spcAft>
              <a:tabLst>
                <a:tab pos="7060082" algn="r"/>
              </a:tabLst>
            </a:pPr>
            <a:r>
              <a:rPr lang="en-US" sz="882" b="1">
                <a:solidFill>
                  <a:srgbClr val="003299"/>
                </a:solidFill>
                <a:latin typeface="Tahoma" panose="02020603050405020304" pitchFamily="2"/>
              </a:rPr>
              <a:t>* = 7% of the total eligible direct costs (co-financed + covered by Tempus) </a:t>
            </a:r>
            <a:r>
              <a:rPr lang="en-US" sz="1412" b="1">
                <a:solidFill>
                  <a:srgbClr val="FF0000"/>
                </a:solidFill>
                <a:latin typeface="Tahoma" panose="02020603050405020304" pitchFamily="2"/>
              </a:rPr>
              <a:t>CEILING A = EUR 722,250 </a:t>
            </a:r>
          </a:p>
          <a:p>
            <a:pPr marL="0" marR="0">
              <a:spcBef>
                <a:spcPts val="278"/>
              </a:spcBef>
              <a:spcAft>
                <a:spcPts val="0"/>
              </a:spcAft>
            </a:pPr>
            <a:r>
              <a:rPr lang="en-US" sz="882" b="1" spc="13">
                <a:solidFill>
                  <a:srgbClr val="FF0000"/>
                </a:solidFill>
                <a:latin typeface="Tahoma" panose="02020603050405020304" pitchFamily="2"/>
              </a:rPr>
              <a:t>** </a:t>
            </a:r>
            <a:r>
              <a:rPr lang="en-US" sz="882" b="1" u="sng" spc="13">
                <a:solidFill>
                  <a:srgbClr val="FF0000"/>
                </a:solidFill>
                <a:latin typeface="Tahoma" panose="02020603050405020304" pitchFamily="2"/>
              </a:rPr>
              <a:t>= percentage varying according to each project (see Article I.4.3) </a:t>
            </a:r>
          </a:p>
        </p:txBody>
      </p:sp>
      <p:sp>
        <p:nvSpPr>
          <p:cNvPr id="309" name="Text Placeholder 308"/>
          <p:cNvSpPr>
            <a:spLocks noGrp="1"/>
          </p:cNvSpPr>
          <p:nvPr>
            <p:ph type="body" idx="10"/>
          </p:nvPr>
        </p:nvSpPr>
        <p:spPr>
          <a:xfrm>
            <a:off x="5295340" y="5604062"/>
            <a:ext cx="1422587" cy="866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8454" rIns="0" bIns="0" anchor="t"/>
          <a:lstStyle/>
          <a:p>
            <a:pPr marL="0" marR="0">
              <a:lnSpc>
                <a:spcPts val="794"/>
              </a:lnSpc>
              <a:spcAft>
                <a:spcPts val="2771"/>
              </a:spcAft>
            </a:pPr>
            <a:r>
              <a:rPr lang="en-US" sz="662" b="1" u="sng" spc="-31">
                <a:solidFill>
                  <a:srgbClr val="0000FF"/>
                </a:solidFill>
                <a:latin typeface="Tahoma" panose="02020603050405020304" pitchFamily="2"/>
              </a:rPr>
              <a:t>http://eacea.ec.europa.eu/tempus</a:t>
            </a:r>
            <a:r>
              <a:rPr lang="en-US" sz="100" b="1" spc="-31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</p:txBody>
      </p:sp>
      <p:cxnSp>
        <p:nvCxnSpPr>
          <p:cNvPr id="310" name="Straight Connector 309"/>
          <p:cNvCxnSpPr/>
          <p:nvPr/>
        </p:nvCxnSpPr>
        <p:spPr>
          <a:xfrm>
            <a:off x="739588" y="5607424"/>
            <a:ext cx="7856444" cy="0"/>
          </a:xfrm>
          <a:prstGeom prst="line">
            <a:avLst/>
          </a:prstGeom>
          <a:ln w="6350" cmpd="dbl">
            <a:solidFill>
              <a:srgbClr val="F9EBC7"/>
            </a:solidFill>
          </a:ln>
        </p:spPr>
      </p:cxnSp>
    </p:spTree>
    <p:extLst>
      <p:ext uri="{BB962C8B-B14F-4D97-AF65-F5344CB8AC3E}">
        <p14:creationId xmlns:p14="http://schemas.microsoft.com/office/powerpoint/2010/main" val="21973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1634" y="3869952"/>
            <a:ext cx="8084484" cy="2600885"/>
          </a:xfrm>
          <a:prstGeom prst="rect">
            <a:avLst/>
          </a:prstGeom>
        </p:spPr>
      </p:pic>
      <p:sp>
        <p:nvSpPr>
          <p:cNvPr id="313" name="Text Placeholder 312"/>
          <p:cNvSpPr>
            <a:spLocks noGrp="1"/>
          </p:cNvSpPr>
          <p:nvPr>
            <p:ph type="body" idx="10"/>
          </p:nvPr>
        </p:nvSpPr>
        <p:spPr>
          <a:xfrm>
            <a:off x="7554445" y="403412"/>
            <a:ext cx="1054474" cy="1062318"/>
          </a:xfrm>
          <a:prstGeom prst="rect">
            <a:avLst/>
          </a:prstGeom>
          <a:noFill/>
          <a:ln w="8890" cmpd="sng">
            <a:solidFill>
              <a:srgbClr val="983200"/>
            </a:solidFill>
            <a:prstDash val="solid"/>
          </a:ln>
        </p:spPr>
        <p:txBody>
          <a:bodyPr vert="horz" lIns="0" tIns="34178" rIns="0" bIns="0" anchor="t"/>
          <a:lstStyle/>
          <a:p>
            <a:r>
              <a:rPr lang="en-US" sz="1059" b="1" i="1" u="sng" spc="-26">
                <a:solidFill>
                  <a:srgbClr val="9D001D"/>
                </a:solidFill>
                <a:latin typeface="Arial" panose="02020603050405020304" pitchFamily="2"/>
              </a:rPr>
              <a:t>Assumption: all declared expenditure is eligible </a:t>
            </a:r>
            <a:r>
              <a:rPr lang="en-US" sz="1103" b="1" i="1" spc="-26">
                <a:solidFill>
                  <a:srgbClr val="9D001D"/>
                </a:solidFill>
                <a:latin typeface="Arial" panose="02020603050405020304" pitchFamily="2"/>
              </a:rPr>
              <a:t>including indirect costs </a:t>
            </a:r>
          </a:p>
        </p:txBody>
      </p:sp>
      <p:sp>
        <p:nvSpPr>
          <p:cNvPr id="314" name="Text Placeholder 313"/>
          <p:cNvSpPr>
            <a:spLocks noGrp="1"/>
          </p:cNvSpPr>
          <p:nvPr>
            <p:ph type="body" idx="10"/>
          </p:nvPr>
        </p:nvSpPr>
        <p:spPr>
          <a:xfrm>
            <a:off x="477371" y="403412"/>
            <a:ext cx="7059706" cy="46000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944" rIns="0" bIns="0" anchor="t"/>
          <a:lstStyle/>
          <a:p>
            <a:pPr marL="1654076" marR="0">
              <a:lnSpc>
                <a:spcPts val="2912"/>
              </a:lnSpc>
              <a:spcAft>
                <a:spcPts val="313"/>
              </a:spcAft>
            </a:pPr>
            <a:r>
              <a:rPr lang="en-US" sz="2427" b="1" spc="13">
                <a:solidFill>
                  <a:srgbClr val="9D001D"/>
                </a:solidFill>
                <a:latin typeface="Tahoma" panose="02020603050405020304" pitchFamily="2"/>
              </a:rPr>
              <a:t>Determination of the final grant </a:t>
            </a:r>
          </a:p>
        </p:txBody>
      </p:sp>
      <p:sp>
        <p:nvSpPr>
          <p:cNvPr id="315" name="Text Placeholder 314"/>
          <p:cNvSpPr>
            <a:spLocks noGrp="1"/>
          </p:cNvSpPr>
          <p:nvPr>
            <p:ph type="body" idx="10"/>
          </p:nvPr>
        </p:nvSpPr>
        <p:spPr>
          <a:xfrm>
            <a:off x="477371" y="863413"/>
            <a:ext cx="7059706" cy="77992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766523" marR="1250643" indent="-403433">
              <a:lnSpc>
                <a:spcPts val="1941"/>
              </a:lnSpc>
              <a:spcAft>
                <a:spcPts val="379"/>
              </a:spcAft>
            </a:pPr>
            <a:r>
              <a:rPr lang="en-US" sz="1412" b="1">
                <a:solidFill>
                  <a:srgbClr val="323299"/>
                </a:solidFill>
                <a:latin typeface="Tahoma" panose="02020603050405020304" pitchFamily="2"/>
              </a:rPr>
              <a:t>Art. I.4.2 The total budget (incl. co-financing): ex. € 1,070,000 </a:t>
            </a:r>
            <a:r>
              <a:rPr lang="en-US" sz="1412" b="1">
                <a:solidFill>
                  <a:srgbClr val="003299"/>
                </a:solidFill>
                <a:latin typeface="Tahoma" panose="02020603050405020304" pitchFamily="2"/>
              </a:rPr>
              <a:t>Art. I.4.3 Maximum EU grant in amount:</a:t>
            </a:r>
            <a:r>
              <a:rPr lang="en-US" sz="1412" b="1">
                <a:solidFill>
                  <a:srgbClr val="FF0000"/>
                </a:solidFill>
                <a:latin typeface="Tahoma" panose="02020603050405020304" pitchFamily="2"/>
              </a:rPr>
              <a:t> ex. EUR </a:t>
            </a:r>
            <a:r>
              <a:rPr lang="en-US" sz="1412" b="1" smtClean="0">
                <a:solidFill>
                  <a:srgbClr val="FF0000"/>
                </a:solidFill>
                <a:latin typeface="Tahoma" panose="02020603050405020304" pitchFamily="2"/>
              </a:rPr>
              <a:t>9ć3,000 </a:t>
            </a:r>
            <a:r>
              <a:rPr lang="en-US" sz="1412" b="1">
                <a:solidFill>
                  <a:srgbClr val="003299"/>
                </a:solidFill>
                <a:latin typeface="Tahoma" panose="02020603050405020304" pitchFamily="2"/>
              </a:rPr>
              <a:t>=</a:t>
            </a:r>
            <a:r>
              <a:rPr lang="en-US" sz="1412" b="1">
                <a:solidFill>
                  <a:srgbClr val="FF0000"/>
                </a:solidFill>
                <a:latin typeface="Tahoma" panose="02020603050405020304" pitchFamily="2"/>
              </a:rPr>
              <a:t> 90%</a:t>
            </a:r>
            <a:r>
              <a:rPr lang="en-US" sz="1412" b="1">
                <a:solidFill>
                  <a:srgbClr val="003299"/>
                </a:solidFill>
                <a:latin typeface="Tahoma" panose="02020603050405020304" pitchFamily="2"/>
              </a:rPr>
              <a:t> of total eligible costs </a:t>
            </a:r>
          </a:p>
        </p:txBody>
      </p:sp>
      <p:graphicFrame>
        <p:nvGraphicFramePr>
          <p:cNvPr id="320" name="table 320"/>
          <p:cNvGraphicFramePr>
            <a:graphicFrameLocks noGrp="1"/>
          </p:cNvGraphicFramePr>
          <p:nvPr/>
        </p:nvGraphicFramePr>
        <p:xfrm>
          <a:off x="4948517" y="1643343"/>
          <a:ext cx="3504079" cy="2229411"/>
        </p:xfrm>
        <a:graphic>
          <a:graphicData uri="http://schemas.openxmlformats.org/drawingml/2006/table">
            <a:tbl>
              <a:tblPr/>
              <a:tblGrid>
                <a:gridCol w="1148603"/>
                <a:gridCol w="1080807"/>
                <a:gridCol w="1274669"/>
              </a:tblGrid>
              <a:tr h="39556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575"/>
                        </a:spcBef>
                        <a:spcAft>
                          <a:spcPts val="500"/>
                        </a:spcAf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DECLARED PAID </a:t>
                      </a:r>
                      <a:r>
                        <a:rPr sz="1600"/>
                        <a:t/>
                      </a:r>
                      <a:br>
                        <a:rPr sz="1600"/>
                      </a:b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BY TEMPUS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575"/>
                        </a:spcBef>
                        <a:spcAft>
                          <a:spcPts val="500"/>
                        </a:spcAf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DECLARED </a:t>
                      </a:r>
                      <a:r>
                        <a:rPr sz="1600"/>
                        <a:t/>
                      </a:r>
                      <a:br>
                        <a:rPr sz="1600"/>
                      </a:b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CO-FINANCED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575"/>
                        </a:spcBef>
                        <a:spcAft>
                          <a:spcPts val="500"/>
                        </a:spcAf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TOTAL DECLARED </a:t>
                      </a:r>
                      <a:r>
                        <a:rPr sz="1600"/>
                        <a:t/>
                      </a:r>
                      <a:br>
                        <a:rPr sz="1600"/>
                      </a:b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EXPENDITURE €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80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320,000.00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80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80,000.00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0330" indent="0" algn="r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80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400,000.00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55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230,000.00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55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20,000.00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0330" indent="0" algn="r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55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250,000.00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30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80,000.00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30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20,000.00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0330" indent="0" algn="r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30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100,000.00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80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30,000.00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80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10,000.00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0330" indent="0" algn="r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80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40,000.00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55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10,000.00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55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0330" indent="0" algn="r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55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10,000.00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45"/>
                        </a:spcBef>
                        <a:spcAft>
                          <a:spcPts val="330"/>
                        </a:spcAft>
                      </a:pPr>
                      <a:r>
                        <a:rPr lang="en-US" sz="1000" b="1" spc="0" smtClean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ć70,000.00 </a:t>
                      </a:r>
                      <a:endParaRPr lang="en-US" sz="1000" b="1" spc="0">
                        <a:solidFill>
                          <a:srgbClr val="323299"/>
                        </a:solidFill>
                        <a:latin typeface="Tahoma" panose="02020603050405020304" pitchFamily="2"/>
                      </a:endParaRP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45"/>
                        </a:spcBef>
                        <a:spcAft>
                          <a:spcPts val="330"/>
                        </a:spcAft>
                      </a:pP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130,000.00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0330" indent="0" algn="r">
                        <a:lnSpc>
                          <a:spcPts val="1300"/>
                        </a:lnSpc>
                        <a:spcBef>
                          <a:spcPts val="345"/>
                        </a:spcBef>
                        <a:spcAft>
                          <a:spcPts val="330"/>
                        </a:spcAft>
                      </a:pP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800,000.00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80"/>
                        </a:spcAft>
                      </a:pPr>
                      <a:r>
                        <a:rPr lang="en-US" sz="1000" spc="0" smtClean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5ć,000.00</a:t>
                      </a:r>
                      <a:r>
                        <a:rPr lang="en-US" sz="1000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*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0330" indent="0" algn="r">
                        <a:lnSpc>
                          <a:spcPts val="1300"/>
                        </a:lnSpc>
                        <a:spcBef>
                          <a:spcPts val="345"/>
                        </a:spcBef>
                        <a:spcAft>
                          <a:spcPts val="380"/>
                        </a:spcAft>
                      </a:pPr>
                      <a:r>
                        <a:rPr lang="en-US" sz="1000" b="1" spc="0" smtClean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5ć,000.00</a:t>
                      </a:r>
                      <a:r>
                        <a:rPr lang="en-US" sz="10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*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3643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45"/>
                        </a:spcBef>
                        <a:spcAft>
                          <a:spcPts val="430"/>
                        </a:spcAft>
                      </a:pPr>
                      <a:r>
                        <a:rPr lang="en-US" sz="1000" b="1" spc="0" smtClean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72ć,000.00 </a:t>
                      </a:r>
                      <a:endParaRPr lang="en-US" sz="1000" b="1" spc="0">
                        <a:solidFill>
                          <a:srgbClr val="323299"/>
                        </a:solidFill>
                        <a:latin typeface="Tahoma" panose="02020603050405020304" pitchFamily="2"/>
                      </a:endParaRP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45"/>
                        </a:spcBef>
                        <a:spcAft>
                          <a:spcPts val="430"/>
                        </a:spcAft>
                      </a:pP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130.000,00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0330" indent="0" algn="r">
                        <a:lnSpc>
                          <a:spcPts val="1300"/>
                        </a:lnSpc>
                        <a:spcBef>
                          <a:spcPts val="345"/>
                        </a:spcBef>
                        <a:spcAft>
                          <a:spcPts val="430"/>
                        </a:spcAft>
                      </a:pPr>
                      <a:r>
                        <a:rPr lang="en-US" sz="1000" b="1" spc="0" smtClean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85ć,000.00 </a:t>
                      </a:r>
                      <a:endParaRPr lang="en-US" sz="1000" b="1" spc="0">
                        <a:solidFill>
                          <a:srgbClr val="323299"/>
                        </a:solidFill>
                        <a:latin typeface="Tahoma" panose="02020603050405020304" pitchFamily="2"/>
                      </a:endParaRP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21" name="Text Placeholder 320"/>
          <p:cNvSpPr>
            <a:spLocks noGrp="1"/>
          </p:cNvSpPr>
          <p:nvPr>
            <p:ph type="body" idx="10"/>
          </p:nvPr>
        </p:nvSpPr>
        <p:spPr>
          <a:xfrm>
            <a:off x="4894729" y="4039721"/>
            <a:ext cx="3557868" cy="109089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121030" marR="121030">
              <a:lnSpc>
                <a:spcPts val="1941"/>
              </a:lnSpc>
              <a:spcAft>
                <a:spcPts val="0"/>
              </a:spcAft>
            </a:pPr>
            <a:r>
              <a:rPr lang="en-US" sz="1412" b="1">
                <a:solidFill>
                  <a:srgbClr val="003299"/>
                </a:solidFill>
                <a:latin typeface="Tahoma" panose="02020603050405020304" pitchFamily="2"/>
              </a:rPr>
              <a:t>Ceiling A: </a:t>
            </a:r>
            <a:r>
              <a:rPr lang="en-US" sz="1015" b="1">
                <a:solidFill>
                  <a:srgbClr val="003299"/>
                </a:solidFill>
                <a:latin typeface="Tahoma" panose="02020603050405020304" pitchFamily="2"/>
              </a:rPr>
              <a:t>90% of </a:t>
            </a:r>
            <a:r>
              <a:rPr lang="en-US" sz="1015" b="1" smtClean="0">
                <a:solidFill>
                  <a:srgbClr val="003299"/>
                </a:solidFill>
                <a:latin typeface="Tahoma" panose="02020603050405020304" pitchFamily="2"/>
              </a:rPr>
              <a:t>85ć,000 </a:t>
            </a:r>
            <a:r>
              <a:rPr lang="en-US" sz="1015" b="1">
                <a:solidFill>
                  <a:srgbClr val="003299"/>
                </a:solidFill>
                <a:latin typeface="Tahoma" panose="02020603050405020304" pitchFamily="2"/>
              </a:rPr>
              <a:t>= EUR 770,400 </a:t>
            </a:r>
            <a:r>
              <a:rPr lang="en-US" sz="1412" b="1">
                <a:solidFill>
                  <a:srgbClr val="003299"/>
                </a:solidFill>
                <a:latin typeface="Tahoma" panose="02020603050405020304" pitchFamily="2"/>
              </a:rPr>
              <a:t>Ceiling B:</a:t>
            </a:r>
            <a:r>
              <a:rPr lang="en-US" sz="1015" b="1">
                <a:solidFill>
                  <a:srgbClr val="FF0000"/>
                </a:solidFill>
                <a:latin typeface="Tahoma" panose="02020603050405020304" pitchFamily="2"/>
              </a:rPr>
              <a:t> </a:t>
            </a:r>
            <a:r>
              <a:rPr lang="en-US" sz="1015" b="1" smtClean="0">
                <a:solidFill>
                  <a:srgbClr val="FF0000"/>
                </a:solidFill>
                <a:latin typeface="Tahoma" panose="02020603050405020304" pitchFamily="2"/>
              </a:rPr>
              <a:t>85ć,000</a:t>
            </a:r>
            <a:r>
              <a:rPr lang="en-US" sz="1015" b="1" smtClean="0">
                <a:solidFill>
                  <a:srgbClr val="003299"/>
                </a:solidFill>
                <a:latin typeface="Tahoma" panose="02020603050405020304" pitchFamily="2"/>
              </a:rPr>
              <a:t> </a:t>
            </a:r>
            <a:r>
              <a:rPr lang="en-US" sz="1015" b="1">
                <a:solidFill>
                  <a:srgbClr val="003299"/>
                </a:solidFill>
                <a:latin typeface="Tahoma" panose="02020603050405020304" pitchFamily="2"/>
              </a:rPr>
              <a:t>- 130.000 =</a:t>
            </a:r>
            <a:r>
              <a:rPr lang="en-US" sz="1015" b="1">
                <a:solidFill>
                  <a:srgbClr val="FF0000"/>
                </a:solidFill>
                <a:latin typeface="Tahoma" panose="02020603050405020304" pitchFamily="2"/>
              </a:rPr>
              <a:t> EUR </a:t>
            </a:r>
            <a:r>
              <a:rPr lang="en-US" sz="1015" b="1" smtClean="0">
                <a:solidFill>
                  <a:srgbClr val="FF0000"/>
                </a:solidFill>
                <a:latin typeface="Tahoma" panose="02020603050405020304" pitchFamily="2"/>
              </a:rPr>
              <a:t>72ć,000 </a:t>
            </a:r>
            <a:r>
              <a:rPr lang="en-US" sz="1412" b="1">
                <a:solidFill>
                  <a:srgbClr val="003299"/>
                </a:solidFill>
                <a:latin typeface="Tahoma" panose="02020603050405020304" pitchFamily="2"/>
              </a:rPr>
              <a:t>Ceiling C:</a:t>
            </a:r>
            <a:r>
              <a:rPr lang="en-US" sz="1015" b="1">
                <a:solidFill>
                  <a:srgbClr val="323299"/>
                </a:solidFill>
                <a:latin typeface="Tahoma" panose="02020603050405020304" pitchFamily="2"/>
              </a:rPr>
              <a:t> EUR </a:t>
            </a:r>
            <a:r>
              <a:rPr lang="en-US" sz="1015" b="1" smtClean="0">
                <a:solidFill>
                  <a:srgbClr val="323299"/>
                </a:solidFill>
                <a:latin typeface="Tahoma" panose="02020603050405020304" pitchFamily="2"/>
              </a:rPr>
              <a:t>9ć3.000 </a:t>
            </a:r>
            <a:endParaRPr lang="en-US" sz="1015" b="1">
              <a:solidFill>
                <a:srgbClr val="323299"/>
              </a:solidFill>
              <a:latin typeface="Tahoma" panose="02020603050405020304" pitchFamily="2"/>
            </a:endParaRPr>
          </a:p>
          <a:p>
            <a:pPr marL="0" marR="0" algn="ctr">
              <a:lnSpc>
                <a:spcPts val="1677"/>
              </a:lnSpc>
              <a:spcBef>
                <a:spcPts val="1085"/>
              </a:spcBef>
              <a:spcAft>
                <a:spcPts val="88"/>
              </a:spcAft>
            </a:pPr>
            <a:r>
              <a:rPr lang="en-US" sz="1412" b="1" u="sng" spc="66">
                <a:solidFill>
                  <a:srgbClr val="32CCCC"/>
                </a:solidFill>
                <a:latin typeface="Tahoma" panose="02020603050405020304" pitchFamily="2"/>
              </a:rPr>
              <a:t>Final decision on payment:</a:t>
            </a:r>
            <a:r>
              <a:rPr lang="en-US" sz="1412" b="1" u="sng" spc="66">
                <a:solidFill>
                  <a:srgbClr val="FF0000"/>
                </a:solidFill>
                <a:latin typeface="Tahoma" panose="02020603050405020304" pitchFamily="2"/>
              </a:rPr>
              <a:t>  </a:t>
            </a:r>
          </a:p>
        </p:txBody>
      </p:sp>
      <p:graphicFrame>
        <p:nvGraphicFramePr>
          <p:cNvPr id="324" name="table 324"/>
          <p:cNvGraphicFramePr>
            <a:graphicFrameLocks noGrp="1"/>
          </p:cNvGraphicFramePr>
          <p:nvPr/>
        </p:nvGraphicFramePr>
        <p:xfrm>
          <a:off x="817469" y="1643343"/>
          <a:ext cx="4077260" cy="3669366"/>
        </p:xfrm>
        <a:graphic>
          <a:graphicData uri="http://schemas.openxmlformats.org/drawingml/2006/table">
            <a:tbl>
              <a:tblPr/>
              <a:tblGrid>
                <a:gridCol w="3055284"/>
                <a:gridCol w="1021976"/>
              </a:tblGrid>
              <a:tr h="409015"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1400"/>
                        </a:lnSpc>
                        <a:spcBef>
                          <a:spcPts val="1145"/>
                        </a:spcBef>
                        <a:spcAft>
                          <a:spcPts val="1030"/>
                        </a:spcAft>
                      </a:pP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PROJECT COSTS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400"/>
                        </a:lnSpc>
                        <a:spcBef>
                          <a:spcPts val="430"/>
                        </a:spcBef>
                        <a:spcAft>
                          <a:spcPts val="310"/>
                        </a:spcAft>
                      </a:pP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Approved </a:t>
                      </a:r>
                      <a:r>
                        <a:rPr sz="1600"/>
                        <a:t/>
                      </a:r>
                      <a:br>
                        <a:rPr sz="1600"/>
                      </a:b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budget €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1200"/>
                        </a:lnSpc>
                        <a:spcBef>
                          <a:spcPts val="430"/>
                        </a:spcBef>
                        <a:spcAft>
                          <a:spcPts val="355"/>
                        </a:spcAft>
                        <a:tabLst>
                          <a:tab pos="411480" algn="l"/>
                        </a:tabLs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I </a:t>
                      </a:r>
                      <a:r>
                        <a:rPr lang="en-US" sz="9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Staff costs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10"/>
                        </a:spcAft>
                        <a:tabLst>
                          <a:tab pos="868680" algn="dec"/>
                        </a:tabLs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400,000.00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1200"/>
                        </a:lnSpc>
                        <a:spcBef>
                          <a:spcPts val="430"/>
                        </a:spcBef>
                        <a:spcAft>
                          <a:spcPts val="405"/>
                        </a:spcAft>
                        <a:tabLst>
                          <a:tab pos="411480" algn="l"/>
                        </a:tabLs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II </a:t>
                      </a:r>
                      <a:r>
                        <a:rPr lang="en-US" sz="9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Travel costs, costs of stay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60"/>
                        </a:spcAft>
                        <a:tabLst>
                          <a:tab pos="868680" algn="dec"/>
                        </a:tabLs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300,000.00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1200"/>
                        </a:lnSpc>
                        <a:spcBef>
                          <a:spcPts val="430"/>
                        </a:spcBef>
                        <a:spcAft>
                          <a:spcPts val="380"/>
                        </a:spcAf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III </a:t>
                      </a:r>
                      <a:r>
                        <a:rPr lang="en-US" sz="9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Equipment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35"/>
                        </a:spcAft>
                        <a:tabLst>
                          <a:tab pos="868680" algn="dec"/>
                        </a:tabLs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200,000.00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1200"/>
                        </a:lnSpc>
                        <a:spcBef>
                          <a:spcPts val="430"/>
                        </a:spcBef>
                        <a:spcAft>
                          <a:spcPts val="355"/>
                        </a:spcAft>
                        <a:tabLst>
                          <a:tab pos="365760" algn="l"/>
                        </a:tabLs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IV </a:t>
                      </a:r>
                      <a:r>
                        <a:rPr lang="en-US" sz="9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Printing and publishing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10"/>
                        </a:spcAft>
                        <a:tabLst>
                          <a:tab pos="868680" algn="dec"/>
                        </a:tabLs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80,000.00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1200"/>
                        </a:lnSpc>
                        <a:spcBef>
                          <a:spcPts val="430"/>
                        </a:spcBef>
                        <a:spcAft>
                          <a:spcPts val="405"/>
                        </a:spcAft>
                        <a:tabLst>
                          <a:tab pos="411480" algn="l"/>
                        </a:tabLs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V </a:t>
                      </a:r>
                      <a:r>
                        <a:rPr lang="en-US" sz="9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Other costs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60"/>
                        </a:spcAft>
                        <a:tabLst>
                          <a:tab pos="868680" algn="dec"/>
                        </a:tabLs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20,000.00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200"/>
                        </a:lnSpc>
                        <a:spcBef>
                          <a:spcPts val="430"/>
                        </a:spcBef>
                        <a:spcAft>
                          <a:spcPts val="380"/>
                        </a:spcAf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Eligible direct costs (total I - V)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35"/>
                        </a:spcAft>
                        <a:tabLst>
                          <a:tab pos="868680" algn="dec"/>
                        </a:tabLs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1,000,000.00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2010"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12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VI </a:t>
                      </a:r>
                      <a:r>
                        <a:rPr lang="en-US" sz="9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Indirect costs (7% of total eligible direct costs)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10"/>
                        </a:spcAft>
                        <a:tabLst>
                          <a:tab pos="868680" algn="dec"/>
                        </a:tabLs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70,000.00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8628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200"/>
                        </a:lnSpc>
                        <a:spcBef>
                          <a:spcPts val="430"/>
                        </a:spcBef>
                        <a:spcAft>
                          <a:spcPts val="405"/>
                        </a:spcAf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Total eligible costs (total I - VI)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45"/>
                        </a:spcBef>
                        <a:spcAft>
                          <a:spcPts val="360"/>
                        </a:spcAft>
                        <a:tabLst>
                          <a:tab pos="868680" algn="dec"/>
                        </a:tabLst>
                      </a:pP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1,070,000.00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2047"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</a:tr>
              <a:tr h="242047"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1400"/>
                        </a:lnSpc>
                        <a:spcBef>
                          <a:spcPts val="375"/>
                        </a:spcBef>
                        <a:spcAft>
                          <a:spcPts val="335"/>
                        </a:spcAft>
                      </a:pP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PROJECT FINANCE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885" marR="0" indent="0" algn="l">
                        <a:lnSpc>
                          <a:spcPts val="1400"/>
                        </a:lnSpc>
                        <a:spcBef>
                          <a:spcPts val="375"/>
                        </a:spcBef>
                        <a:spcAft>
                          <a:spcPts val="335"/>
                        </a:spcAft>
                      </a:pP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€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947"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1100"/>
                        </a:lnSpc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en-US" sz="9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Co-financing of at least 10% of the total eligible costs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660"/>
                        </a:spcBef>
                        <a:spcAft>
                          <a:spcPts val="640"/>
                        </a:spcAft>
                        <a:tabLst>
                          <a:tab pos="868680" algn="dec"/>
                        </a:tabLs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107,000.00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89087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637">
                <a:tc>
                  <a:txBody>
                    <a:bodyPr/>
                    <a:lstStyle/>
                    <a:p>
                      <a:pPr marL="91440" marR="388620" indent="0" algn="l">
                        <a:lnSpc>
                          <a:spcPts val="12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Tempus grant</a:t>
                      </a:r>
                      <a:r>
                        <a:rPr lang="en-US" sz="9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: includes financing to a maximum of </a:t>
                      </a: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90% </a:t>
                      </a:r>
                      <a:r>
                        <a:rPr lang="en-US" sz="9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of the total eligible costs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875"/>
                        </a:spcBef>
                        <a:spcAft>
                          <a:spcPts val="865"/>
                        </a:spcAft>
                        <a:tabLst>
                          <a:tab pos="868680" algn="dec"/>
                        </a:tabLst>
                      </a:pPr>
                      <a:r>
                        <a:rPr lang="en-US" sz="1000" b="1" spc="0" smtClean="0">
                          <a:solidFill>
                            <a:srgbClr val="FF0000"/>
                          </a:solidFill>
                          <a:latin typeface="Tahoma" panose="02020603050405020304" pitchFamily="2"/>
                        </a:rPr>
                        <a:t>9ć3,000.00 </a:t>
                      </a:r>
                      <a:endParaRPr lang="en-US" sz="1000" b="1" spc="0">
                        <a:solidFill>
                          <a:srgbClr val="FF0000"/>
                        </a:solidFill>
                        <a:latin typeface="Tahoma" panose="02020603050405020304" pitchFamily="2"/>
                      </a:endParaRP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8628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3643"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1200"/>
                        </a:lnSpc>
                        <a:spcBef>
                          <a:spcPts val="405"/>
                        </a:spcBef>
                        <a:spcAft>
                          <a:spcPts val="430"/>
                        </a:spcAf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TOTAL PROJECT FINANCE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50"/>
                        </a:spcBef>
                        <a:spcAft>
                          <a:spcPts val="375"/>
                        </a:spcAft>
                        <a:tabLst>
                          <a:tab pos="868680" algn="dec"/>
                        </a:tabLst>
                      </a:pP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1,070,000.00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25" name="Text Placeholder 324"/>
          <p:cNvSpPr>
            <a:spLocks noGrp="1"/>
          </p:cNvSpPr>
          <p:nvPr>
            <p:ph type="body" idx="10"/>
          </p:nvPr>
        </p:nvSpPr>
        <p:spPr>
          <a:xfrm>
            <a:off x="806824" y="5256680"/>
            <a:ext cx="4471147" cy="34738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0343" marR="0" indent="40343" algn="just">
              <a:lnSpc>
                <a:spcPts val="1324"/>
              </a:lnSpc>
              <a:spcAft>
                <a:spcPts val="0"/>
              </a:spcAft>
            </a:pPr>
            <a:r>
              <a:rPr lang="en-US" sz="882" b="1">
                <a:solidFill>
                  <a:srgbClr val="003299"/>
                </a:solidFill>
                <a:latin typeface="Tahoma" panose="02020603050405020304" pitchFamily="2"/>
              </a:rPr>
              <a:t>* = 7% of the total eligible direct costs (co-financed + covered by Tempus) </a:t>
            </a:r>
            <a:r>
              <a:rPr lang="en-US" sz="882" b="1">
                <a:solidFill>
                  <a:srgbClr val="FF0000"/>
                </a:solidFill>
                <a:latin typeface="Tahoma" panose="02020603050405020304" pitchFamily="2"/>
              </a:rPr>
              <a:t>** </a:t>
            </a:r>
            <a:r>
              <a:rPr lang="en-US" sz="882" b="1" u="sng">
                <a:solidFill>
                  <a:srgbClr val="FF0000"/>
                </a:solidFill>
                <a:latin typeface="Tahoma" panose="02020603050405020304" pitchFamily="2"/>
              </a:rPr>
              <a:t>= percentage varying according to each project (see Article I.4.3) </a:t>
            </a:r>
          </a:p>
        </p:txBody>
      </p:sp>
      <p:sp>
        <p:nvSpPr>
          <p:cNvPr id="326" name="Text Placeholder 325"/>
          <p:cNvSpPr>
            <a:spLocks noGrp="1"/>
          </p:cNvSpPr>
          <p:nvPr>
            <p:ph type="body" idx="10"/>
          </p:nvPr>
        </p:nvSpPr>
        <p:spPr>
          <a:xfrm>
            <a:off x="5613027" y="5130613"/>
            <a:ext cx="2334185" cy="24989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 lnSpcReduction="10000"/>
          </a:bodyPr>
          <a:lstStyle/>
          <a:p>
            <a:pPr marL="0" marR="0">
              <a:lnSpc>
                <a:spcPts val="1765"/>
              </a:lnSpc>
              <a:spcAft>
                <a:spcPts val="190"/>
              </a:spcAft>
            </a:pPr>
            <a:r>
              <a:rPr lang="en-US" sz="1412" b="1" spc="79">
                <a:solidFill>
                  <a:srgbClr val="FF0000"/>
                </a:solidFill>
                <a:latin typeface="Tahoma" panose="02020603050405020304" pitchFamily="2"/>
              </a:rPr>
              <a:t>CEILING B = EUR </a:t>
            </a:r>
            <a:r>
              <a:rPr lang="en-US" sz="1412" b="1" spc="79" smtClean="0">
                <a:solidFill>
                  <a:srgbClr val="FF0000"/>
                </a:solidFill>
                <a:latin typeface="Tahoma" panose="02020603050405020304" pitchFamily="2"/>
              </a:rPr>
              <a:t>72ć,000 </a:t>
            </a:r>
            <a:endParaRPr lang="en-US" sz="1412" b="1" spc="79">
              <a:solidFill>
                <a:srgbClr val="FF0000"/>
              </a:solidFill>
              <a:latin typeface="Tahoma" panose="02020603050405020304" pitchFamily="2"/>
            </a:endParaRPr>
          </a:p>
        </p:txBody>
      </p:sp>
      <p:sp>
        <p:nvSpPr>
          <p:cNvPr id="327" name="Text Placeholder 326"/>
          <p:cNvSpPr>
            <a:spLocks noGrp="1"/>
          </p:cNvSpPr>
          <p:nvPr>
            <p:ph type="body" idx="10"/>
          </p:nvPr>
        </p:nvSpPr>
        <p:spPr>
          <a:xfrm>
            <a:off x="5295340" y="5604062"/>
            <a:ext cx="1422587" cy="866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8454" rIns="0" bIns="0" anchor="t"/>
          <a:lstStyle/>
          <a:p>
            <a:pPr marL="0" marR="0">
              <a:lnSpc>
                <a:spcPts val="794"/>
              </a:lnSpc>
              <a:spcAft>
                <a:spcPts val="2771"/>
              </a:spcAft>
            </a:pPr>
            <a:r>
              <a:rPr lang="en-US" sz="662" b="1" u="sng" spc="-31">
                <a:solidFill>
                  <a:srgbClr val="0000FF"/>
                </a:solidFill>
                <a:latin typeface="Tahoma" panose="02020603050405020304" pitchFamily="2"/>
              </a:rPr>
              <a:t>http://eacea.ec.europa.eu/tempus</a:t>
            </a:r>
            <a:r>
              <a:rPr lang="en-US" sz="100" b="1" spc="-31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</p:txBody>
      </p:sp>
      <p:cxnSp>
        <p:nvCxnSpPr>
          <p:cNvPr id="328" name="Straight Connector 327"/>
          <p:cNvCxnSpPr/>
          <p:nvPr/>
        </p:nvCxnSpPr>
        <p:spPr>
          <a:xfrm>
            <a:off x="739588" y="5607424"/>
            <a:ext cx="7856444" cy="0"/>
          </a:xfrm>
          <a:prstGeom prst="line">
            <a:avLst/>
          </a:prstGeom>
          <a:ln w="6350" cmpd="dbl">
            <a:solidFill>
              <a:srgbClr val="F9EBC7"/>
            </a:solidFill>
          </a:ln>
        </p:spPr>
      </p:cxnSp>
    </p:spTree>
    <p:extLst>
      <p:ext uri="{BB962C8B-B14F-4D97-AF65-F5344CB8AC3E}">
        <p14:creationId xmlns:p14="http://schemas.microsoft.com/office/powerpoint/2010/main" val="193523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1634" y="3869952"/>
            <a:ext cx="8084484" cy="2600885"/>
          </a:xfrm>
          <a:prstGeom prst="rect">
            <a:avLst/>
          </a:prstGeom>
        </p:spPr>
      </p:pic>
      <p:sp>
        <p:nvSpPr>
          <p:cNvPr id="331" name="Text Placeholder 330"/>
          <p:cNvSpPr>
            <a:spLocks noGrp="1"/>
          </p:cNvSpPr>
          <p:nvPr>
            <p:ph type="body" idx="10"/>
          </p:nvPr>
        </p:nvSpPr>
        <p:spPr>
          <a:xfrm>
            <a:off x="7425578" y="403412"/>
            <a:ext cx="1183341" cy="1062318"/>
          </a:xfrm>
          <a:prstGeom prst="rect">
            <a:avLst/>
          </a:prstGeom>
          <a:noFill/>
          <a:ln w="8890" cmpd="sng">
            <a:solidFill>
              <a:srgbClr val="983200"/>
            </a:solidFill>
            <a:prstDash val="solid"/>
          </a:ln>
        </p:spPr>
        <p:txBody>
          <a:bodyPr vert="horz" lIns="0" tIns="34178" rIns="0" bIns="0" anchor="t"/>
          <a:lstStyle/>
          <a:p>
            <a:r>
              <a:rPr lang="en-US" sz="1059" b="1" i="1" u="sng">
                <a:solidFill>
                  <a:srgbClr val="9D001D"/>
                </a:solidFill>
                <a:latin typeface="Arial" panose="02020603050405020304" pitchFamily="2"/>
              </a:rPr>
              <a:t>Assumption: all declared expenditure is eligible </a:t>
            </a:r>
            <a:r>
              <a:rPr lang="en-US" sz="1103" b="1" i="1">
                <a:solidFill>
                  <a:srgbClr val="9D001D"/>
                </a:solidFill>
                <a:latin typeface="Arial" panose="02020603050405020304" pitchFamily="2"/>
              </a:rPr>
              <a:t>including indirect costs 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idx="10"/>
          </p:nvPr>
        </p:nvSpPr>
        <p:spPr>
          <a:xfrm>
            <a:off x="747993" y="403412"/>
            <a:ext cx="6454588" cy="46000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5944" rIns="0" bIns="0" anchor="t"/>
          <a:lstStyle/>
          <a:p>
            <a:pPr marL="0" marR="0" algn="r">
              <a:lnSpc>
                <a:spcPts val="2912"/>
              </a:lnSpc>
              <a:spcAft>
                <a:spcPts val="313"/>
              </a:spcAft>
            </a:pPr>
            <a:r>
              <a:rPr lang="en-US" sz="2427" b="1" spc="13">
                <a:solidFill>
                  <a:srgbClr val="9D001D"/>
                </a:solidFill>
                <a:latin typeface="Tahoma" panose="02020603050405020304" pitchFamily="2"/>
              </a:rPr>
              <a:t>Determination of the final grant </a:t>
            </a:r>
          </a:p>
        </p:txBody>
      </p:sp>
      <p:sp>
        <p:nvSpPr>
          <p:cNvPr id="333" name="Text Placeholder 332"/>
          <p:cNvSpPr>
            <a:spLocks noGrp="1"/>
          </p:cNvSpPr>
          <p:nvPr>
            <p:ph type="body" idx="10"/>
          </p:nvPr>
        </p:nvSpPr>
        <p:spPr>
          <a:xfrm>
            <a:off x="747993" y="863413"/>
            <a:ext cx="6454588" cy="77992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403433" marR="968240" indent="-403433">
              <a:lnSpc>
                <a:spcPts val="1941"/>
              </a:lnSpc>
              <a:spcAft>
                <a:spcPts val="379"/>
              </a:spcAft>
            </a:pPr>
            <a:r>
              <a:rPr lang="en-US" sz="1412" b="1">
                <a:solidFill>
                  <a:srgbClr val="323299"/>
                </a:solidFill>
                <a:latin typeface="Tahoma" panose="02020603050405020304" pitchFamily="2"/>
              </a:rPr>
              <a:t>Art. I.4.2 The total budget (incl. co-financing): ex. € 1,070,000 </a:t>
            </a:r>
            <a:r>
              <a:rPr lang="en-US" sz="1412" b="1">
                <a:solidFill>
                  <a:srgbClr val="003299"/>
                </a:solidFill>
                <a:latin typeface="Tahoma" panose="02020603050405020304" pitchFamily="2"/>
              </a:rPr>
              <a:t>Art. I.4.3 Maximum EU grant in amount:</a:t>
            </a:r>
            <a:r>
              <a:rPr lang="en-US" sz="1412" b="1">
                <a:solidFill>
                  <a:srgbClr val="FF0000"/>
                </a:solidFill>
                <a:latin typeface="Tahoma" panose="02020603050405020304" pitchFamily="2"/>
              </a:rPr>
              <a:t> ex. EUR </a:t>
            </a:r>
            <a:r>
              <a:rPr lang="en-US" sz="1412" b="1" smtClean="0">
                <a:solidFill>
                  <a:srgbClr val="FF0000"/>
                </a:solidFill>
                <a:latin typeface="Tahoma" panose="02020603050405020304" pitchFamily="2"/>
              </a:rPr>
              <a:t>9ć3,000 </a:t>
            </a:r>
            <a:r>
              <a:rPr lang="en-US" sz="1412" b="1">
                <a:solidFill>
                  <a:srgbClr val="003299"/>
                </a:solidFill>
                <a:latin typeface="Tahoma" panose="02020603050405020304" pitchFamily="2"/>
              </a:rPr>
              <a:t>=</a:t>
            </a:r>
            <a:r>
              <a:rPr lang="en-US" sz="1412" b="1">
                <a:solidFill>
                  <a:srgbClr val="FF0000"/>
                </a:solidFill>
                <a:latin typeface="Tahoma" panose="02020603050405020304" pitchFamily="2"/>
              </a:rPr>
              <a:t> 90%</a:t>
            </a:r>
            <a:r>
              <a:rPr lang="en-US" sz="1412" b="1">
                <a:solidFill>
                  <a:srgbClr val="003299"/>
                </a:solidFill>
                <a:latin typeface="Tahoma" panose="02020603050405020304" pitchFamily="2"/>
              </a:rPr>
              <a:t> of total eligible costs </a:t>
            </a:r>
          </a:p>
        </p:txBody>
      </p:sp>
      <p:graphicFrame>
        <p:nvGraphicFramePr>
          <p:cNvPr id="338" name="table 338"/>
          <p:cNvGraphicFramePr>
            <a:graphicFrameLocks noGrp="1"/>
          </p:cNvGraphicFramePr>
          <p:nvPr/>
        </p:nvGraphicFramePr>
        <p:xfrm>
          <a:off x="817469" y="1643342"/>
          <a:ext cx="4077260" cy="3639670"/>
        </p:xfrm>
        <a:graphic>
          <a:graphicData uri="http://schemas.openxmlformats.org/drawingml/2006/table">
            <a:tbl>
              <a:tblPr/>
              <a:tblGrid>
                <a:gridCol w="3055284"/>
                <a:gridCol w="1021976"/>
              </a:tblGrid>
              <a:tr h="409015"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1400"/>
                        </a:lnSpc>
                        <a:spcBef>
                          <a:spcPts val="1145"/>
                        </a:spcBef>
                        <a:spcAft>
                          <a:spcPts val="1030"/>
                        </a:spcAft>
                      </a:pP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PROJECT COSTS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400"/>
                        </a:lnSpc>
                        <a:spcBef>
                          <a:spcPts val="430"/>
                        </a:spcBef>
                        <a:spcAft>
                          <a:spcPts val="310"/>
                        </a:spcAft>
                      </a:pP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Approved </a:t>
                      </a:r>
                      <a:r>
                        <a:rPr sz="1600"/>
                        <a:t/>
                      </a:r>
                      <a:br>
                        <a:rPr sz="1600"/>
                      </a:b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budget €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1200"/>
                        </a:lnSpc>
                        <a:spcBef>
                          <a:spcPts val="435"/>
                        </a:spcBef>
                        <a:spcAft>
                          <a:spcPts val="350"/>
                        </a:spcAft>
                        <a:tabLst>
                          <a:tab pos="411480" algn="l"/>
                        </a:tabLs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I </a:t>
                      </a:r>
                      <a:r>
                        <a:rPr lang="en-US" sz="9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Staff costs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10"/>
                        </a:spcAft>
                        <a:tabLst>
                          <a:tab pos="868680" algn="dec"/>
                        </a:tabLs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400,000.00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1200"/>
                        </a:lnSpc>
                        <a:spcBef>
                          <a:spcPts val="435"/>
                        </a:spcBef>
                        <a:spcAft>
                          <a:spcPts val="400"/>
                        </a:spcAft>
                        <a:tabLst>
                          <a:tab pos="411480" algn="l"/>
                        </a:tabLs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II </a:t>
                      </a:r>
                      <a:r>
                        <a:rPr lang="en-US" sz="9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Travel costs, costs of stay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60"/>
                        </a:spcAft>
                        <a:tabLst>
                          <a:tab pos="868680" algn="dec"/>
                        </a:tabLs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300,000.00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1200"/>
                        </a:lnSpc>
                        <a:spcBef>
                          <a:spcPts val="435"/>
                        </a:spcBef>
                        <a:spcAft>
                          <a:spcPts val="375"/>
                        </a:spcAf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III </a:t>
                      </a:r>
                      <a:r>
                        <a:rPr lang="en-US" sz="9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Equipment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35"/>
                        </a:spcAft>
                        <a:tabLst>
                          <a:tab pos="868680" algn="dec"/>
                        </a:tabLs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200,000.00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1200"/>
                        </a:lnSpc>
                        <a:spcBef>
                          <a:spcPts val="435"/>
                        </a:spcBef>
                        <a:spcAft>
                          <a:spcPts val="350"/>
                        </a:spcAft>
                        <a:tabLst>
                          <a:tab pos="365760" algn="l"/>
                        </a:tabLs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IV </a:t>
                      </a:r>
                      <a:r>
                        <a:rPr lang="en-US" sz="9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Printing and publishing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10"/>
                        </a:spcAft>
                        <a:tabLst>
                          <a:tab pos="868680" algn="dec"/>
                        </a:tabLs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80,000.00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1200"/>
                        </a:lnSpc>
                        <a:spcBef>
                          <a:spcPts val="435"/>
                        </a:spcBef>
                        <a:spcAft>
                          <a:spcPts val="400"/>
                        </a:spcAft>
                        <a:tabLst>
                          <a:tab pos="411480" algn="l"/>
                        </a:tabLs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V </a:t>
                      </a:r>
                      <a:r>
                        <a:rPr lang="en-US" sz="9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Other costs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60"/>
                        </a:spcAft>
                        <a:tabLst>
                          <a:tab pos="868680" algn="dec"/>
                        </a:tabLs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20,000.00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200"/>
                        </a:lnSpc>
                        <a:spcBef>
                          <a:spcPts val="435"/>
                        </a:spcBef>
                        <a:spcAft>
                          <a:spcPts val="375"/>
                        </a:spcAf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Eligible direct costs (total I - V)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35"/>
                        </a:spcAft>
                        <a:tabLst>
                          <a:tab pos="868680" algn="dec"/>
                        </a:tabLs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1,000,000.00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2010"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12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tabLst>
                          <a:tab pos="320040" algn="l"/>
                        </a:tabLs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VI </a:t>
                      </a:r>
                      <a:r>
                        <a:rPr lang="en-US" sz="9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Indirect costs (7% of total eligible direct costs)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10"/>
                        </a:spcAft>
                        <a:tabLst>
                          <a:tab pos="868680" algn="dec"/>
                        </a:tabLs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70,000.00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8628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200"/>
                        </a:lnSpc>
                        <a:spcBef>
                          <a:spcPts val="435"/>
                        </a:spcBef>
                        <a:spcAft>
                          <a:spcPts val="400"/>
                        </a:spcAf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Total eligible costs (total I - VI)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45"/>
                        </a:spcBef>
                        <a:spcAft>
                          <a:spcPts val="360"/>
                        </a:spcAft>
                        <a:tabLst>
                          <a:tab pos="868680" algn="dec"/>
                        </a:tabLst>
                      </a:pP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1,070,000.00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2047"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/>
                </a:tc>
              </a:tr>
              <a:tr h="242047"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1400"/>
                        </a:lnSpc>
                        <a:spcBef>
                          <a:spcPts val="375"/>
                        </a:spcBef>
                        <a:spcAft>
                          <a:spcPts val="335"/>
                        </a:spcAft>
                      </a:pP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PROJECT FINANCE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885" marR="0" indent="0" algn="l">
                        <a:lnSpc>
                          <a:spcPts val="1400"/>
                        </a:lnSpc>
                        <a:spcBef>
                          <a:spcPts val="375"/>
                        </a:spcBef>
                        <a:spcAft>
                          <a:spcPts val="335"/>
                        </a:spcAft>
                      </a:pP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€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053"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1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9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Co-financing of at least 10% of the total eligible costs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420"/>
                        </a:spcBef>
                        <a:spcAft>
                          <a:spcPts val="430"/>
                        </a:spcAft>
                        <a:tabLst>
                          <a:tab pos="868680" algn="dec"/>
                        </a:tabLs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107,000.00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8628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076">
                <a:tc>
                  <a:txBody>
                    <a:bodyPr/>
                    <a:lstStyle/>
                    <a:p>
                      <a:pPr marL="91440" marR="388620" indent="0" algn="l">
                        <a:lnSpc>
                          <a:spcPts val="12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Tempus grant</a:t>
                      </a:r>
                      <a:r>
                        <a:rPr lang="en-US" sz="9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: includes financing to a maximum of </a:t>
                      </a: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90% </a:t>
                      </a:r>
                      <a:r>
                        <a:rPr lang="en-US" sz="9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of the total eligible costs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875"/>
                        </a:spcBef>
                        <a:spcAft>
                          <a:spcPts val="905"/>
                        </a:spcAft>
                        <a:tabLst>
                          <a:tab pos="868680" algn="dec"/>
                        </a:tabLst>
                      </a:pPr>
                      <a:r>
                        <a:rPr lang="en-US" sz="1000" b="1" spc="0" smtClean="0">
                          <a:solidFill>
                            <a:srgbClr val="FF0000"/>
                          </a:solidFill>
                          <a:latin typeface="Tahoma" panose="02020603050405020304" pitchFamily="2"/>
                        </a:rPr>
                        <a:t>9ć3,000.00 </a:t>
                      </a:r>
                      <a:endParaRPr lang="en-US" sz="1000" b="1" spc="0">
                        <a:solidFill>
                          <a:srgbClr val="FF0000"/>
                        </a:solidFill>
                        <a:latin typeface="Tahoma" panose="02020603050405020304" pitchFamily="2"/>
                      </a:endParaRP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  <a:tr h="8628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3643">
                <a:tc>
                  <a:txBody>
                    <a:bodyPr/>
                    <a:lstStyle/>
                    <a:p>
                      <a:pPr marL="94615" marR="0" indent="0" algn="l">
                        <a:lnSpc>
                          <a:spcPts val="1200"/>
                        </a:lnSpc>
                        <a:spcBef>
                          <a:spcPts val="410"/>
                        </a:spcBef>
                        <a:spcAft>
                          <a:spcPts val="450"/>
                        </a:spcAf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TOTAL PROJECT FINANCE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25"/>
                        </a:spcBef>
                        <a:spcAft>
                          <a:spcPts val="405"/>
                        </a:spcAft>
                        <a:tabLst>
                          <a:tab pos="868680" algn="dec"/>
                        </a:tabLst>
                      </a:pP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1,070,000.00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41" name="table 341"/>
          <p:cNvGraphicFramePr>
            <a:graphicFrameLocks noGrp="1"/>
          </p:cNvGraphicFramePr>
          <p:nvPr/>
        </p:nvGraphicFramePr>
        <p:xfrm>
          <a:off x="5012952" y="1643343"/>
          <a:ext cx="3442448" cy="2229411"/>
        </p:xfrm>
        <a:graphic>
          <a:graphicData uri="http://schemas.openxmlformats.org/drawingml/2006/table">
            <a:tbl>
              <a:tblPr/>
              <a:tblGrid>
                <a:gridCol w="1213037"/>
                <a:gridCol w="1016374"/>
                <a:gridCol w="1213037"/>
              </a:tblGrid>
              <a:tr h="39556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580"/>
                        </a:spcBef>
                        <a:spcAft>
                          <a:spcPts val="495"/>
                        </a:spcAf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DECLARED PAID </a:t>
                      </a:r>
                      <a:r>
                        <a:rPr sz="1600"/>
                        <a:t/>
                      </a:r>
                      <a:br>
                        <a:rPr sz="1600"/>
                      </a:b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BY TEMPUS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580"/>
                        </a:spcBef>
                        <a:spcAft>
                          <a:spcPts val="495"/>
                        </a:spcAf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DECLARED </a:t>
                      </a:r>
                      <a:r>
                        <a:rPr sz="1600"/>
                        <a:t/>
                      </a:r>
                      <a:br>
                        <a:rPr sz="1600"/>
                      </a:b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CO-FINANCED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200"/>
                        </a:lnSpc>
                        <a:spcBef>
                          <a:spcPts val="580"/>
                        </a:spcBef>
                        <a:spcAft>
                          <a:spcPts val="495"/>
                        </a:spcAft>
                      </a:pP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TOTAL DECLARED </a:t>
                      </a:r>
                      <a:r>
                        <a:rPr sz="1600"/>
                        <a:t/>
                      </a:r>
                      <a:br>
                        <a:rPr sz="1600"/>
                      </a:br>
                      <a:r>
                        <a:rPr lang="en-US" sz="9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EXPENDITURE €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75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400,000.00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75"/>
                        </a:spcAft>
                        <a:tabLst>
                          <a:tab pos="868680" algn="dec"/>
                        </a:tabLs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40,000.00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0330" indent="0" algn="r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75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440,000.00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50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330,000.00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0330" indent="0" algn="r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50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330,000.00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25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190,000.00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25"/>
                        </a:spcAft>
                        <a:tabLst>
                          <a:tab pos="868680" algn="dec"/>
                        </a:tabLs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30,000.00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0330" indent="0" algn="r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25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220,000.00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75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80,000.00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75"/>
                        </a:spcAft>
                        <a:tabLst>
                          <a:tab pos="868680" algn="dec"/>
                        </a:tabLs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5,000.00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0330" indent="0" algn="r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75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85,000.00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50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15,000.00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50"/>
                        </a:spcAft>
                        <a:tabLst>
                          <a:tab pos="868680" algn="dec"/>
                        </a:tabLs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7,000.00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0330" indent="0" algn="r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50"/>
                        </a:spcAft>
                      </a:pPr>
                      <a:r>
                        <a:rPr lang="en-US" sz="1000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22,000.00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45"/>
                        </a:spcBef>
                        <a:spcAft>
                          <a:spcPts val="330"/>
                        </a:spcAft>
                      </a:pP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1,015,000.00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45"/>
                        </a:spcBef>
                        <a:spcAft>
                          <a:spcPts val="330"/>
                        </a:spcAft>
                        <a:tabLst>
                          <a:tab pos="868680" algn="dec"/>
                        </a:tabLst>
                      </a:pP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82,000.00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0330" indent="0" algn="r">
                        <a:lnSpc>
                          <a:spcPts val="1300"/>
                        </a:lnSpc>
                        <a:spcBef>
                          <a:spcPts val="345"/>
                        </a:spcBef>
                        <a:spcAft>
                          <a:spcPts val="330"/>
                        </a:spcAft>
                      </a:pP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1,097,000.00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45"/>
                        </a:spcBef>
                        <a:spcAft>
                          <a:spcPts val="380"/>
                        </a:spcAft>
                      </a:pPr>
                      <a:r>
                        <a:rPr lang="en-US" sz="1000" b="1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70,000.00*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0330" indent="0" algn="r">
                        <a:lnSpc>
                          <a:spcPts val="1300"/>
                        </a:lnSpc>
                        <a:spcBef>
                          <a:spcPts val="370"/>
                        </a:spcBef>
                        <a:spcAft>
                          <a:spcPts val="375"/>
                        </a:spcAft>
                      </a:pPr>
                      <a:r>
                        <a:rPr lang="en-US" sz="1000" spc="0">
                          <a:solidFill>
                            <a:srgbClr val="003299"/>
                          </a:solidFill>
                          <a:latin typeface="Tahoma" panose="02020603050405020304" pitchFamily="2"/>
                        </a:rPr>
                        <a:t>70,000.00*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3643">
                <a:tc>
                  <a:txBody>
                    <a:bodyPr/>
                    <a:lstStyle/>
                    <a:p>
                      <a:pPr marL="0" marR="94615" indent="0" algn="r">
                        <a:lnSpc>
                          <a:spcPts val="1300"/>
                        </a:lnSpc>
                        <a:spcBef>
                          <a:spcPts val="345"/>
                        </a:spcBef>
                        <a:spcAft>
                          <a:spcPts val="430"/>
                        </a:spcAft>
                      </a:pP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1,085,000.00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300"/>
                        </a:lnSpc>
                        <a:spcBef>
                          <a:spcPts val="345"/>
                        </a:spcBef>
                        <a:spcAft>
                          <a:spcPts val="430"/>
                        </a:spcAft>
                        <a:tabLst>
                          <a:tab pos="868680" algn="dec"/>
                        </a:tabLst>
                      </a:pPr>
                      <a:r>
                        <a:rPr lang="en-US" sz="1000" b="1" spc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82,000.00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00330" indent="0" algn="r">
                        <a:lnSpc>
                          <a:spcPts val="1300"/>
                        </a:lnSpc>
                        <a:spcBef>
                          <a:spcPts val="345"/>
                        </a:spcBef>
                        <a:spcAft>
                          <a:spcPts val="430"/>
                        </a:spcAft>
                      </a:pPr>
                      <a:r>
                        <a:rPr lang="en-US" sz="1000" b="1" spc="0" smtClean="0">
                          <a:solidFill>
                            <a:srgbClr val="323299"/>
                          </a:solidFill>
                          <a:latin typeface="Tahoma" panose="02020603050405020304" pitchFamily="2"/>
                        </a:rPr>
                        <a:t>1,1ć7,000.00 </a:t>
                      </a:r>
                      <a:endParaRPr lang="en-US" sz="1000" b="1" spc="0">
                        <a:solidFill>
                          <a:srgbClr val="323299"/>
                        </a:solidFill>
                        <a:latin typeface="Tahoma" panose="02020603050405020304" pitchFamily="2"/>
                      </a:endParaRP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42" name="Text Placeholder 341"/>
          <p:cNvSpPr>
            <a:spLocks noGrp="1"/>
          </p:cNvSpPr>
          <p:nvPr>
            <p:ph type="body" idx="10"/>
          </p:nvPr>
        </p:nvSpPr>
        <p:spPr>
          <a:xfrm>
            <a:off x="5002306" y="4039721"/>
            <a:ext cx="3463738" cy="11614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40343" marR="0">
              <a:lnSpc>
                <a:spcPts val="1941"/>
              </a:lnSpc>
              <a:spcAft>
                <a:spcPts val="0"/>
              </a:spcAft>
            </a:pPr>
            <a:r>
              <a:rPr lang="en-US" sz="1412" b="1">
                <a:solidFill>
                  <a:srgbClr val="003299"/>
                </a:solidFill>
                <a:latin typeface="Tahoma" panose="02020603050405020304" pitchFamily="2"/>
              </a:rPr>
              <a:t>Ceiling A: </a:t>
            </a:r>
            <a:r>
              <a:rPr lang="en-US" sz="1235" b="1">
                <a:solidFill>
                  <a:srgbClr val="003299"/>
                </a:solidFill>
                <a:latin typeface="Arial" panose="02020603050405020304" pitchFamily="2"/>
              </a:rPr>
              <a:t>90% of </a:t>
            </a:r>
            <a:r>
              <a:rPr lang="en-US" sz="1235" b="1" smtClean="0">
                <a:solidFill>
                  <a:srgbClr val="003299"/>
                </a:solidFill>
                <a:latin typeface="Arial" panose="02020603050405020304" pitchFamily="2"/>
              </a:rPr>
              <a:t>1,1ć7,000 </a:t>
            </a:r>
            <a:r>
              <a:rPr lang="en-US" sz="1235" b="1">
                <a:solidFill>
                  <a:srgbClr val="003299"/>
                </a:solidFill>
                <a:latin typeface="Arial" panose="02020603050405020304" pitchFamily="2"/>
              </a:rPr>
              <a:t>= EUR 1,050,300 </a:t>
            </a:r>
            <a:r>
              <a:rPr lang="en-US" sz="1412" b="1">
                <a:solidFill>
                  <a:srgbClr val="003299"/>
                </a:solidFill>
                <a:latin typeface="Tahoma" panose="02020603050405020304" pitchFamily="2"/>
              </a:rPr>
              <a:t>Ceiling B: </a:t>
            </a:r>
            <a:r>
              <a:rPr lang="en-US" sz="1235" b="1" smtClean="0">
                <a:solidFill>
                  <a:srgbClr val="003299"/>
                </a:solidFill>
                <a:latin typeface="Arial" panose="02020603050405020304" pitchFamily="2"/>
              </a:rPr>
              <a:t>1,1ć7,000 </a:t>
            </a:r>
            <a:r>
              <a:rPr lang="en-US" sz="1235" b="1">
                <a:solidFill>
                  <a:srgbClr val="003299"/>
                </a:solidFill>
                <a:latin typeface="Arial" panose="02020603050405020304" pitchFamily="2"/>
              </a:rPr>
              <a:t>-82,000 = EUR 1,085,000 </a:t>
            </a:r>
            <a:r>
              <a:rPr lang="en-US" sz="1412" b="1">
                <a:solidFill>
                  <a:srgbClr val="003299"/>
                </a:solidFill>
                <a:latin typeface="Tahoma" panose="02020603050405020304" pitchFamily="2"/>
              </a:rPr>
              <a:t>Ceiling C:</a:t>
            </a:r>
            <a:r>
              <a:rPr lang="en-US" sz="1235" b="1">
                <a:solidFill>
                  <a:srgbClr val="FF0000"/>
                </a:solidFill>
                <a:latin typeface="Arial" panose="02020603050405020304" pitchFamily="2"/>
              </a:rPr>
              <a:t> EUR </a:t>
            </a:r>
            <a:r>
              <a:rPr lang="en-US" sz="1235" b="1" smtClean="0">
                <a:solidFill>
                  <a:srgbClr val="FF0000"/>
                </a:solidFill>
                <a:latin typeface="Arial" panose="02020603050405020304" pitchFamily="2"/>
              </a:rPr>
              <a:t>9ć3,000 </a:t>
            </a:r>
            <a:endParaRPr lang="en-US" sz="1235" b="1">
              <a:solidFill>
                <a:srgbClr val="FF0000"/>
              </a:solidFill>
              <a:latin typeface="Arial" panose="02020603050405020304" pitchFamily="2"/>
            </a:endParaRPr>
          </a:p>
          <a:p>
            <a:pPr marL="0" marR="0" algn="ctr">
              <a:lnSpc>
                <a:spcPts val="1677"/>
              </a:lnSpc>
              <a:spcBef>
                <a:spcPts val="1509"/>
              </a:spcBef>
              <a:spcAft>
                <a:spcPts val="234"/>
              </a:spcAft>
            </a:pPr>
            <a:r>
              <a:rPr lang="en-US" sz="1412" b="1" u="sng" spc="66">
                <a:solidFill>
                  <a:srgbClr val="32CCCC"/>
                </a:solidFill>
                <a:latin typeface="Tahoma" panose="02020603050405020304" pitchFamily="2"/>
              </a:rPr>
              <a:t>Final decision on payment:</a:t>
            </a:r>
            <a:r>
              <a:rPr lang="en-US" sz="1412" b="1" u="sng" spc="66">
                <a:solidFill>
                  <a:srgbClr val="FF0000"/>
                </a:solidFill>
                <a:latin typeface="Tahoma" panose="02020603050405020304" pitchFamily="2"/>
              </a:rPr>
              <a:t>  </a:t>
            </a:r>
          </a:p>
        </p:txBody>
      </p:sp>
      <p:sp>
        <p:nvSpPr>
          <p:cNvPr id="343" name="Text Placeholder 342"/>
          <p:cNvSpPr>
            <a:spLocks noGrp="1"/>
          </p:cNvSpPr>
          <p:nvPr>
            <p:ph type="body" idx="10"/>
          </p:nvPr>
        </p:nvSpPr>
        <p:spPr>
          <a:xfrm>
            <a:off x="891428" y="5201211"/>
            <a:ext cx="7059706" cy="40285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 marR="0">
              <a:lnSpc>
                <a:spcPts val="1588"/>
              </a:lnSpc>
              <a:spcAft>
                <a:spcPts val="0"/>
              </a:spcAft>
              <a:tabLst>
                <a:tab pos="7019739" algn="r"/>
              </a:tabLst>
            </a:pPr>
            <a:r>
              <a:rPr lang="en-US" sz="882" b="1">
                <a:solidFill>
                  <a:srgbClr val="003299"/>
                </a:solidFill>
                <a:latin typeface="Tahoma" panose="02020603050405020304" pitchFamily="2"/>
              </a:rPr>
              <a:t>* = 7% of the total eligible direct costs (co-financed + covered by Tempus) </a:t>
            </a:r>
            <a:r>
              <a:rPr lang="en-US" sz="1412" b="1">
                <a:solidFill>
                  <a:srgbClr val="FF0000"/>
                </a:solidFill>
                <a:latin typeface="Tahoma" panose="02020603050405020304" pitchFamily="2"/>
              </a:rPr>
              <a:t>CEILING C = EUR </a:t>
            </a:r>
            <a:r>
              <a:rPr lang="en-US" sz="1412" b="1" smtClean="0">
                <a:solidFill>
                  <a:srgbClr val="FF0000"/>
                </a:solidFill>
                <a:latin typeface="Tahoma" panose="02020603050405020304" pitchFamily="2"/>
              </a:rPr>
              <a:t>9ć3,000 </a:t>
            </a:r>
            <a:endParaRPr lang="en-US" sz="1412" b="1">
              <a:solidFill>
                <a:srgbClr val="FF0000"/>
              </a:solidFill>
              <a:latin typeface="Tahoma" panose="02020603050405020304" pitchFamily="2"/>
            </a:endParaRPr>
          </a:p>
          <a:p>
            <a:pPr marL="0" marR="0">
              <a:spcBef>
                <a:spcPts val="278"/>
              </a:spcBef>
              <a:spcAft>
                <a:spcPts val="0"/>
              </a:spcAft>
            </a:pPr>
            <a:r>
              <a:rPr lang="en-US" sz="882" b="1" spc="13">
                <a:solidFill>
                  <a:srgbClr val="FF0000"/>
                </a:solidFill>
                <a:latin typeface="Tahoma" panose="02020603050405020304" pitchFamily="2"/>
              </a:rPr>
              <a:t>** </a:t>
            </a:r>
            <a:r>
              <a:rPr lang="en-US" sz="882" b="1" u="sng" spc="13">
                <a:solidFill>
                  <a:srgbClr val="FF0000"/>
                </a:solidFill>
                <a:latin typeface="Tahoma" panose="02020603050405020304" pitchFamily="2"/>
              </a:rPr>
              <a:t>= percentage varying according to each project (see Article I.4.3) </a:t>
            </a:r>
          </a:p>
        </p:txBody>
      </p:sp>
      <p:sp>
        <p:nvSpPr>
          <p:cNvPr id="344" name="Text Placeholder 343"/>
          <p:cNvSpPr>
            <a:spLocks noGrp="1"/>
          </p:cNvSpPr>
          <p:nvPr>
            <p:ph type="body" idx="10"/>
          </p:nvPr>
        </p:nvSpPr>
        <p:spPr>
          <a:xfrm>
            <a:off x="5295340" y="5604062"/>
            <a:ext cx="1422587" cy="866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8454" rIns="0" bIns="0" anchor="t"/>
          <a:lstStyle/>
          <a:p>
            <a:pPr marL="0" marR="0">
              <a:lnSpc>
                <a:spcPts val="794"/>
              </a:lnSpc>
              <a:spcAft>
                <a:spcPts val="2771"/>
              </a:spcAft>
            </a:pPr>
            <a:r>
              <a:rPr lang="en-US" sz="662" b="1" u="sng" spc="-31">
                <a:solidFill>
                  <a:srgbClr val="0000FF"/>
                </a:solidFill>
                <a:latin typeface="Tahoma" panose="02020603050405020304" pitchFamily="2"/>
              </a:rPr>
              <a:t>http://eacea.ec.europa.eu/tempus</a:t>
            </a:r>
            <a:r>
              <a:rPr lang="en-US" sz="100" b="1" spc="-31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</p:txBody>
      </p:sp>
      <p:cxnSp>
        <p:nvCxnSpPr>
          <p:cNvPr id="345" name="Straight Connector 344"/>
          <p:cNvCxnSpPr/>
          <p:nvPr/>
        </p:nvCxnSpPr>
        <p:spPr>
          <a:xfrm>
            <a:off x="739588" y="5607424"/>
            <a:ext cx="7856444" cy="0"/>
          </a:xfrm>
          <a:prstGeom prst="line">
            <a:avLst/>
          </a:prstGeom>
          <a:ln w="6350" cmpd="dbl">
            <a:solidFill>
              <a:srgbClr val="F9EBC7"/>
            </a:solidFill>
          </a:ln>
        </p:spPr>
      </p:cxnSp>
    </p:spTree>
    <p:extLst>
      <p:ext uri="{BB962C8B-B14F-4D97-AF65-F5344CB8AC3E}">
        <p14:creationId xmlns:p14="http://schemas.microsoft.com/office/powerpoint/2010/main" val="3247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543115" y="688601"/>
            <a:ext cx="1917887" cy="591671"/>
          </a:xfrm>
          <a:prstGeom prst="rect">
            <a:avLst/>
          </a:prstGeom>
        </p:spPr>
      </p:pic>
      <p:pic>
        <p:nvPicPr>
          <p:cNvPr id="355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21634" y="2407024"/>
            <a:ext cx="8084484" cy="4063813"/>
          </a:xfrm>
          <a:prstGeom prst="rect">
            <a:avLst/>
          </a:prstGeom>
        </p:spPr>
      </p:pic>
      <p:sp>
        <p:nvSpPr>
          <p:cNvPr id="348" name="Text Placeholder 347"/>
          <p:cNvSpPr>
            <a:spLocks noGrp="1"/>
          </p:cNvSpPr>
          <p:nvPr>
            <p:ph type="body" idx="10"/>
          </p:nvPr>
        </p:nvSpPr>
        <p:spPr>
          <a:xfrm>
            <a:off x="876861" y="1002926"/>
            <a:ext cx="2436719" cy="468406"/>
          </a:xfrm>
          <a:prstGeom prst="rect">
            <a:avLst/>
          </a:prstGeom>
          <a:solidFill>
            <a:srgbClr val="CCFFF0"/>
          </a:solidFill>
          <a:ln w="24130" cmpd="sng">
            <a:solidFill>
              <a:srgbClr val="00007F"/>
            </a:solidFill>
            <a:prstDash val="solid"/>
          </a:ln>
        </p:spPr>
        <p:txBody>
          <a:bodyPr vert="horz" lIns="0" tIns="104775" rIns="0" bIns="0" anchor="t"/>
          <a:lstStyle/>
          <a:p>
            <a:r>
              <a:rPr lang="en-US" sz="1456" b="1" u="sng" spc="4">
                <a:solidFill>
                  <a:srgbClr val="003299"/>
                </a:solidFill>
                <a:latin typeface="Arial" panose="02020603050405020304" pitchFamily="2"/>
              </a:rPr>
              <a:t>1st pre-financing:</a:t>
            </a:r>
            <a:r>
              <a:rPr lang="en-US" sz="1456" b="1" spc="4">
                <a:solidFill>
                  <a:srgbClr val="003299"/>
                </a:solidFill>
                <a:latin typeface="Arial" panose="02020603050405020304" pitchFamily="2"/>
              </a:rPr>
              <a:t> </a:t>
            </a:r>
            <a:r>
              <a:rPr lang="en-US" sz="1456" b="1" spc="4" smtClean="0">
                <a:solidFill>
                  <a:srgbClr val="003299"/>
                </a:solidFill>
                <a:latin typeface="Arial" panose="02020603050405020304" pitchFamily="2"/>
              </a:rPr>
              <a:t>ć0</a:t>
            </a:r>
            <a:r>
              <a:rPr lang="en-US" sz="1456" b="1" spc="4">
                <a:solidFill>
                  <a:srgbClr val="003299"/>
                </a:solidFill>
                <a:latin typeface="Arial" panose="02020603050405020304" pitchFamily="2"/>
              </a:rPr>
              <a:t>% </a:t>
            </a:r>
          </a:p>
        </p:txBody>
      </p:sp>
      <p:sp>
        <p:nvSpPr>
          <p:cNvPr id="351" name="Text Placeholder 350"/>
          <p:cNvSpPr>
            <a:spLocks noGrp="1"/>
          </p:cNvSpPr>
          <p:nvPr>
            <p:ph type="body" idx="10"/>
          </p:nvPr>
        </p:nvSpPr>
        <p:spPr>
          <a:xfrm>
            <a:off x="7164482" y="821952"/>
            <a:ext cx="917201" cy="33673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326" rIns="0" bIns="0" anchor="t">
            <a:normAutofit fontScale="82500" lnSpcReduction="10000"/>
          </a:bodyPr>
          <a:lstStyle/>
          <a:p>
            <a:pPr algn="l">
              <a:lnSpc>
                <a:spcPts val="2471"/>
              </a:lnSpc>
              <a:spcAft>
                <a:spcPts val="0"/>
              </a:spcAft>
            </a:pPr>
            <a:r>
              <a:rPr lang="en-US" sz="2338" b="1" spc="-4">
                <a:solidFill>
                  <a:srgbClr val="003299"/>
                </a:solidFill>
                <a:latin typeface="Times New Roman" panose="02020603050405020304" pitchFamily="1"/>
              </a:rPr>
              <a:t>45 days </a:t>
            </a:r>
          </a:p>
        </p:txBody>
      </p:sp>
      <p:sp>
        <p:nvSpPr>
          <p:cNvPr id="352" name="Text Placeholder 351"/>
          <p:cNvSpPr>
            <a:spLocks noGrp="1"/>
          </p:cNvSpPr>
          <p:nvPr>
            <p:ph type="body" idx="10"/>
          </p:nvPr>
        </p:nvSpPr>
        <p:spPr>
          <a:xfrm>
            <a:off x="3353921" y="421341"/>
            <a:ext cx="2622176" cy="4191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01" rIns="0" bIns="0" anchor="t"/>
          <a:lstStyle/>
          <a:p>
            <a:pPr algn="l">
              <a:lnSpc>
                <a:spcPts val="3265"/>
              </a:lnSpc>
              <a:spcAft>
                <a:spcPts val="0"/>
              </a:spcAft>
            </a:pPr>
            <a:r>
              <a:rPr lang="en-US" sz="2912" b="1" spc="-106">
                <a:solidFill>
                  <a:srgbClr val="A50020"/>
                </a:solidFill>
                <a:latin typeface="Arial" panose="02020603050405020304" pitchFamily="2"/>
              </a:rPr>
              <a:t>Payment Cycle </a:t>
            </a:r>
          </a:p>
        </p:txBody>
      </p:sp>
      <p:sp>
        <p:nvSpPr>
          <p:cNvPr id="353" name="Text Placeholder 352"/>
          <p:cNvSpPr>
            <a:spLocks noGrp="1"/>
          </p:cNvSpPr>
          <p:nvPr>
            <p:ph type="body" idx="10"/>
          </p:nvPr>
        </p:nvSpPr>
        <p:spPr>
          <a:xfrm>
            <a:off x="521634" y="1471332"/>
            <a:ext cx="8090647" cy="93569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5543" rIns="0" bIns="0" anchor="t"/>
          <a:lstStyle/>
          <a:p>
            <a:pPr marL="484120" marR="2178540" indent="-242060" algn="l">
              <a:lnSpc>
                <a:spcPts val="2559"/>
              </a:lnSpc>
              <a:spcAft>
                <a:spcPts val="679"/>
              </a:spcAft>
            </a:pPr>
            <a:r>
              <a:rPr lang="en-US" sz="1456" b="1" spc="-9">
                <a:solidFill>
                  <a:srgbClr val="009999"/>
                </a:solidFill>
                <a:latin typeface="Times New Roman" panose="02020603050405020304" pitchFamily="1"/>
              </a:rPr>
              <a:t>- </a:t>
            </a:r>
            <a:r>
              <a:rPr lang="en-US" sz="1456" b="1" spc="-9">
                <a:solidFill>
                  <a:srgbClr val="009999"/>
                </a:solidFill>
                <a:latin typeface="Arial" panose="02020603050405020304" pitchFamily="2"/>
              </a:rPr>
              <a:t>After the date when the last of the parties signs the GA</a:t>
            </a:r>
            <a:r>
              <a:rPr lang="en-US" sz="3397" b="1">
                <a:solidFill>
                  <a:srgbClr val="003299"/>
                </a:solidFill>
                <a:latin typeface="Arial" panose="02020603050405020304" pitchFamily="2"/>
              </a:rPr>
              <a:t> .le </a:t>
            </a:r>
            <a:r>
              <a:rPr lang="en-US" sz="1456" b="1" spc="-9">
                <a:solidFill>
                  <a:srgbClr val="009999"/>
                </a:solidFill>
                <a:latin typeface="Times New Roman" panose="02020603050405020304" pitchFamily="1"/>
              </a:rPr>
              <a:t>(</a:t>
            </a:r>
            <a:r>
              <a:rPr lang="en-US" sz="1456" b="1" i="1" spc="-9">
                <a:solidFill>
                  <a:srgbClr val="009999"/>
                </a:solidFill>
                <a:latin typeface="Arial" panose="02020603050405020304" pitchFamily="2"/>
              </a:rPr>
              <a:t>OR </a:t>
            </a:r>
            <a:r>
              <a:rPr lang="en-US" sz="1456" b="1" spc="-9">
                <a:solidFill>
                  <a:srgbClr val="009999"/>
                </a:solidFill>
                <a:latin typeface="Arial" panose="02020603050405020304" pitchFamily="2"/>
              </a:rPr>
              <a:t>upon receipt of a financial guarantee </a:t>
            </a:r>
            <a:r>
              <a:rPr lang="en-US" sz="1456" b="1" i="1" spc="-9">
                <a:solidFill>
                  <a:srgbClr val="009999"/>
                </a:solidFill>
                <a:latin typeface="Arial" panose="02020603050405020304" pitchFamily="2"/>
              </a:rPr>
              <a:t>if required</a:t>
            </a:r>
            <a:r>
              <a:rPr lang="en-US" sz="1456" b="1" spc="-9">
                <a:solidFill>
                  <a:srgbClr val="009999"/>
                </a:solidFill>
                <a:latin typeface="Times New Roman" panose="02020603050405020304" pitchFamily="1"/>
              </a:rPr>
              <a:t>) </a:t>
            </a:r>
          </a:p>
        </p:txBody>
      </p:sp>
      <p:sp>
        <p:nvSpPr>
          <p:cNvPr id="356" name="Text Placeholder 355"/>
          <p:cNvSpPr>
            <a:spLocks noGrp="1"/>
          </p:cNvSpPr>
          <p:nvPr>
            <p:ph type="body" idx="10"/>
          </p:nvPr>
        </p:nvSpPr>
        <p:spPr>
          <a:xfrm>
            <a:off x="814668" y="2466415"/>
            <a:ext cx="2436719" cy="467846"/>
          </a:xfrm>
          <a:prstGeom prst="rect">
            <a:avLst/>
          </a:prstGeom>
          <a:noFill/>
          <a:ln w="24130" cmpd="sng">
            <a:solidFill>
              <a:srgbClr val="00007F"/>
            </a:solidFill>
            <a:prstDash val="solid"/>
          </a:ln>
        </p:spPr>
        <p:txBody>
          <a:bodyPr vert="horz" lIns="0" tIns="104215" rIns="0" bIns="0" anchor="t"/>
          <a:lstStyle/>
          <a:p>
            <a:pPr>
              <a:spcAft>
                <a:spcPts val="741"/>
              </a:spcAft>
            </a:pPr>
            <a:r>
              <a:rPr lang="en-US" sz="1456" b="1" u="sng" spc="9">
                <a:solidFill>
                  <a:srgbClr val="003299"/>
                </a:solidFill>
                <a:latin typeface="Arial" panose="02020603050405020304" pitchFamily="2"/>
              </a:rPr>
              <a:t>2nd pre-financing:</a:t>
            </a:r>
            <a:r>
              <a:rPr lang="en-US" sz="1456" b="1" spc="9">
                <a:solidFill>
                  <a:srgbClr val="003299"/>
                </a:solidFill>
                <a:latin typeface="Arial" panose="02020603050405020304" pitchFamily="2"/>
              </a:rPr>
              <a:t> 30% </a:t>
            </a:r>
          </a:p>
        </p:txBody>
      </p:sp>
      <p:sp>
        <p:nvSpPr>
          <p:cNvPr id="357" name="Text Placeholder 356"/>
          <p:cNvSpPr>
            <a:spLocks noGrp="1"/>
          </p:cNvSpPr>
          <p:nvPr>
            <p:ph type="body" idx="10"/>
          </p:nvPr>
        </p:nvSpPr>
        <p:spPr>
          <a:xfrm>
            <a:off x="997884" y="3266515"/>
            <a:ext cx="2046754" cy="21515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>
              <a:lnSpc>
                <a:spcPts val="1677"/>
              </a:lnSpc>
              <a:spcAft>
                <a:spcPts val="0"/>
              </a:spcAft>
            </a:pPr>
            <a:r>
              <a:rPr lang="en-US" sz="1456" b="1">
                <a:solidFill>
                  <a:srgbClr val="009999"/>
                </a:solidFill>
                <a:latin typeface="Arial" panose="02020603050405020304" pitchFamily="2"/>
              </a:rPr>
              <a:t>After the reception of : </a:t>
            </a:r>
          </a:p>
        </p:txBody>
      </p:sp>
      <p:sp>
        <p:nvSpPr>
          <p:cNvPr id="358" name="Text Placeholder 357"/>
          <p:cNvSpPr>
            <a:spLocks noGrp="1"/>
          </p:cNvSpPr>
          <p:nvPr>
            <p:ph type="body" idx="10"/>
          </p:nvPr>
        </p:nvSpPr>
        <p:spPr>
          <a:xfrm>
            <a:off x="3493434" y="2820520"/>
            <a:ext cx="1234328" cy="10757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2500" lnSpcReduction="10000"/>
          </a:bodyPr>
          <a:lstStyle/>
          <a:p>
            <a:pPr>
              <a:lnSpc>
                <a:spcPts val="2118"/>
              </a:lnSpc>
              <a:spcAft>
                <a:spcPts val="0"/>
              </a:spcAft>
            </a:pPr>
            <a:r>
              <a:rPr lang="en-US" sz="1765" b="1" i="1" spc="26">
                <a:solidFill>
                  <a:srgbClr val="003299"/>
                </a:solidFill>
                <a:latin typeface="Arial" panose="02020603050405020304" pitchFamily="2"/>
              </a:rPr>
              <a:t>Request for </a:t>
            </a:r>
          </a:p>
          <a:p>
            <a:pPr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65" b="1" i="1" spc="35">
                <a:solidFill>
                  <a:srgbClr val="003299"/>
                </a:solidFill>
                <a:latin typeface="Arial" panose="02020603050405020304" pitchFamily="2"/>
              </a:rPr>
              <a:t>Payment + </a:t>
            </a:r>
          </a:p>
          <a:p>
            <a:pPr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65" b="1" i="1" spc="-18">
                <a:solidFill>
                  <a:srgbClr val="003299"/>
                </a:solidFill>
                <a:latin typeface="Arial" panose="02020603050405020304" pitchFamily="2"/>
              </a:rPr>
              <a:t>Intermediate </a:t>
            </a:r>
          </a:p>
          <a:p>
            <a:pPr>
              <a:lnSpc>
                <a:spcPts val="203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65" b="1" i="1" spc="31">
                <a:solidFill>
                  <a:srgbClr val="003299"/>
                </a:solidFill>
                <a:latin typeface="Arial" panose="02020603050405020304" pitchFamily="2"/>
              </a:rPr>
              <a:t>Report </a:t>
            </a:r>
          </a:p>
        </p:txBody>
      </p:sp>
      <p:sp>
        <p:nvSpPr>
          <p:cNvPr id="359" name="Text Placeholder 358"/>
          <p:cNvSpPr>
            <a:spLocks noGrp="1"/>
          </p:cNvSpPr>
          <p:nvPr>
            <p:ph type="body" idx="10"/>
          </p:nvPr>
        </p:nvSpPr>
        <p:spPr>
          <a:xfrm>
            <a:off x="6675344" y="2516842"/>
            <a:ext cx="1642782" cy="131276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646" rIns="0" bIns="0" anchor="t"/>
          <a:lstStyle/>
          <a:p>
            <a:pPr>
              <a:spcAft>
                <a:spcPts val="0"/>
              </a:spcAft>
            </a:pPr>
            <a:r>
              <a:rPr lang="en-US" sz="1456" b="1" i="1">
                <a:solidFill>
                  <a:srgbClr val="003299"/>
                </a:solidFill>
                <a:latin typeface="Arial" panose="02020603050405020304" pitchFamily="2"/>
              </a:rPr>
              <a:t>0 </a:t>
            </a:r>
            <a:r>
              <a:rPr lang="en-US" sz="1412" b="1" i="1">
                <a:solidFill>
                  <a:srgbClr val="003299"/>
                </a:solidFill>
                <a:latin typeface="Arial" panose="02020603050405020304" pitchFamily="2"/>
              </a:rPr>
              <a:t>Intermediate </a:t>
            </a:r>
            <a:r>
              <a:t/>
            </a:r>
            <a:br/>
            <a:r>
              <a:rPr lang="en-US" sz="1412" b="1" i="1">
                <a:solidFill>
                  <a:srgbClr val="003299"/>
                </a:solidFill>
                <a:latin typeface="Arial" panose="02020603050405020304" pitchFamily="2"/>
              </a:rPr>
              <a:t>Report </a:t>
            </a:r>
          </a:p>
          <a:p>
            <a:pPr algn="r">
              <a:lnSpc>
                <a:spcPts val="16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12" b="1" i="1">
                <a:solidFill>
                  <a:srgbClr val="003299"/>
                </a:solidFill>
                <a:latin typeface="Arial" panose="02020603050405020304" pitchFamily="2"/>
              </a:rPr>
              <a:t>(IR) in any case no later than half way through the project lifetime </a:t>
            </a:r>
          </a:p>
        </p:txBody>
      </p:sp>
      <p:sp>
        <p:nvSpPr>
          <p:cNvPr id="360" name="Text Placeholder 359"/>
          <p:cNvSpPr>
            <a:spLocks noGrp="1"/>
          </p:cNvSpPr>
          <p:nvPr>
            <p:ph type="body" idx="10"/>
          </p:nvPr>
        </p:nvSpPr>
        <p:spPr>
          <a:xfrm>
            <a:off x="978834" y="4124886"/>
            <a:ext cx="1643343" cy="21795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>
              <a:lnSpc>
                <a:spcPts val="1677"/>
              </a:lnSpc>
              <a:spcAft>
                <a:spcPts val="0"/>
              </a:spcAft>
            </a:pPr>
            <a:r>
              <a:rPr lang="en-US" sz="1456" b="1" u="sng" spc="-9">
                <a:solidFill>
                  <a:srgbClr val="003299"/>
                </a:solidFill>
                <a:latin typeface="Arial" panose="02020603050405020304" pitchFamily="2"/>
              </a:rPr>
              <a:t>balance:</a:t>
            </a:r>
            <a:r>
              <a:rPr lang="en-US" sz="1456" b="1" spc="-9">
                <a:solidFill>
                  <a:srgbClr val="003299"/>
                </a:solidFill>
                <a:latin typeface="Arial" panose="02020603050405020304" pitchFamily="2"/>
              </a:rPr>
              <a:t> max 10% </a:t>
            </a:r>
          </a:p>
        </p:txBody>
      </p:sp>
      <p:sp>
        <p:nvSpPr>
          <p:cNvPr id="361" name="Text Placeholder 360"/>
          <p:cNvSpPr>
            <a:spLocks noGrp="1"/>
          </p:cNvSpPr>
          <p:nvPr>
            <p:ph type="body" idx="10"/>
          </p:nvPr>
        </p:nvSpPr>
        <p:spPr>
          <a:xfrm>
            <a:off x="782732" y="4799479"/>
            <a:ext cx="2275354" cy="64545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01717" indent="-201717" algn="l">
              <a:lnSpc>
                <a:spcPts val="1677"/>
              </a:lnSpc>
              <a:spcAft>
                <a:spcPts val="0"/>
              </a:spcAft>
            </a:pPr>
            <a:r>
              <a:rPr lang="en-US" sz="1456" b="1">
                <a:solidFill>
                  <a:srgbClr val="009999"/>
                </a:solidFill>
                <a:latin typeface="Times New Roman" panose="02020603050405020304" pitchFamily="1"/>
              </a:rPr>
              <a:t>- </a:t>
            </a:r>
            <a:r>
              <a:rPr lang="en-US" sz="1456" b="1">
                <a:solidFill>
                  <a:srgbClr val="009999"/>
                </a:solidFill>
                <a:latin typeface="Arial" panose="02020603050405020304" pitchFamily="2"/>
              </a:rPr>
              <a:t>Following the approval of the Final Report including: </a:t>
            </a:r>
          </a:p>
        </p:txBody>
      </p:sp>
      <p:sp>
        <p:nvSpPr>
          <p:cNvPr id="362" name="Text Placeholder 361"/>
          <p:cNvSpPr>
            <a:spLocks noGrp="1"/>
          </p:cNvSpPr>
          <p:nvPr>
            <p:ph type="body" idx="10"/>
          </p:nvPr>
        </p:nvSpPr>
        <p:spPr>
          <a:xfrm>
            <a:off x="3576918" y="4294095"/>
            <a:ext cx="1210235" cy="113235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2500" lnSpcReduction="10000"/>
          </a:bodyPr>
          <a:lstStyle/>
          <a:p>
            <a:pPr marL="161373" algn="l">
              <a:lnSpc>
                <a:spcPts val="2118"/>
              </a:lnSpc>
              <a:spcAft>
                <a:spcPts val="0"/>
              </a:spcAft>
            </a:pPr>
            <a:r>
              <a:rPr lang="en-US" sz="1765" b="1" i="1" spc="18">
                <a:solidFill>
                  <a:srgbClr val="003299"/>
                </a:solidFill>
                <a:latin typeface="Arial" panose="02020603050405020304" pitchFamily="2"/>
              </a:rPr>
              <a:t>Financial </a:t>
            </a:r>
          </a:p>
          <a:p>
            <a:pPr algn="l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65" b="1" i="1" spc="-26">
                <a:solidFill>
                  <a:srgbClr val="003299"/>
                </a:solidFill>
                <a:latin typeface="Arial" panose="02020603050405020304" pitchFamily="2"/>
              </a:rPr>
              <a:t>Statement &amp; </a:t>
            </a:r>
          </a:p>
          <a:p>
            <a:pPr algn="l">
              <a:lnSpc>
                <a:spcPts val="2118"/>
              </a:lnSpc>
              <a:spcBef>
                <a:spcPts val="401"/>
              </a:spcBef>
              <a:spcAft>
                <a:spcPts val="0"/>
              </a:spcAft>
            </a:pPr>
            <a:r>
              <a:rPr lang="en-US" sz="1765" b="1" i="1" spc="9">
                <a:solidFill>
                  <a:srgbClr val="003299"/>
                </a:solidFill>
                <a:latin typeface="Arial" panose="02020603050405020304" pitchFamily="2"/>
              </a:rPr>
              <a:t>Request for </a:t>
            </a:r>
          </a:p>
          <a:p>
            <a:pPr marL="161373" algn="l">
              <a:lnSpc>
                <a:spcPts val="2118"/>
              </a:lnSpc>
              <a:spcBef>
                <a:spcPts val="22"/>
              </a:spcBef>
              <a:spcAft>
                <a:spcPts val="0"/>
              </a:spcAft>
            </a:pPr>
            <a:r>
              <a:rPr lang="en-US" sz="1765" b="1" i="1" spc="44">
                <a:solidFill>
                  <a:srgbClr val="003299"/>
                </a:solidFill>
                <a:latin typeface="Arial" panose="02020603050405020304" pitchFamily="2"/>
              </a:rPr>
              <a:t>Payment </a:t>
            </a:r>
          </a:p>
        </p:txBody>
      </p:sp>
      <p:sp>
        <p:nvSpPr>
          <p:cNvPr id="363" name="Text Placeholder 362"/>
          <p:cNvSpPr>
            <a:spLocks noGrp="1"/>
          </p:cNvSpPr>
          <p:nvPr>
            <p:ph type="body" idx="10"/>
          </p:nvPr>
        </p:nvSpPr>
        <p:spPr>
          <a:xfrm>
            <a:off x="5440457" y="4286250"/>
            <a:ext cx="680757" cy="80682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2500" lnSpcReduction="10000"/>
          </a:bodyPr>
          <a:lstStyle/>
          <a:p>
            <a:pPr marL="80687" algn="l">
              <a:lnSpc>
                <a:spcPts val="2118"/>
              </a:lnSpc>
              <a:spcAft>
                <a:spcPts val="0"/>
              </a:spcAft>
            </a:pPr>
            <a:r>
              <a:rPr lang="en-US" sz="1765" b="1" i="1" spc="22">
                <a:solidFill>
                  <a:srgbClr val="003299"/>
                </a:solidFill>
                <a:latin typeface="Arial" panose="02020603050405020304" pitchFamily="2"/>
              </a:rPr>
              <a:t>Final </a:t>
            </a:r>
          </a:p>
          <a:p>
            <a:pPr algn="l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65" b="1" i="1" spc="-40">
                <a:solidFill>
                  <a:srgbClr val="003299"/>
                </a:solidFill>
                <a:latin typeface="Arial" panose="02020603050405020304" pitchFamily="2"/>
              </a:rPr>
              <a:t>Report </a:t>
            </a:r>
          </a:p>
          <a:p>
            <a:pPr marL="80687" algn="l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65" b="1" i="1" spc="35">
                <a:solidFill>
                  <a:srgbClr val="003299"/>
                </a:solidFill>
                <a:latin typeface="Arial" panose="02020603050405020304" pitchFamily="2"/>
              </a:rPr>
              <a:t>(FR) </a:t>
            </a:r>
          </a:p>
        </p:txBody>
      </p:sp>
      <p:sp>
        <p:nvSpPr>
          <p:cNvPr id="364" name="Text Placeholder 363"/>
          <p:cNvSpPr>
            <a:spLocks noGrp="1"/>
          </p:cNvSpPr>
          <p:nvPr>
            <p:ph type="body" idx="10"/>
          </p:nvPr>
        </p:nvSpPr>
        <p:spPr>
          <a:xfrm>
            <a:off x="6828305" y="4291292"/>
            <a:ext cx="828675" cy="80682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2500" lnSpcReduction="10000"/>
          </a:bodyPr>
          <a:lstStyle/>
          <a:p>
            <a:pPr algn="l">
              <a:lnSpc>
                <a:spcPts val="2118"/>
              </a:lnSpc>
              <a:spcAft>
                <a:spcPts val="0"/>
              </a:spcAft>
            </a:pPr>
            <a:r>
              <a:rPr lang="en-US" sz="1765" b="1" i="1" spc="-31">
                <a:solidFill>
                  <a:srgbClr val="003299"/>
                </a:solidFill>
                <a:latin typeface="Arial" panose="02020603050405020304" pitchFamily="2"/>
              </a:rPr>
              <a:t>External </a:t>
            </a:r>
          </a:p>
          <a:p>
            <a:pPr marL="121030" algn="l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65" b="1" i="1" spc="18">
                <a:solidFill>
                  <a:srgbClr val="003299"/>
                </a:solidFill>
                <a:latin typeface="Arial" panose="02020603050405020304" pitchFamily="2"/>
              </a:rPr>
              <a:t>Audit </a:t>
            </a:r>
          </a:p>
          <a:p>
            <a:pPr marL="80687" algn="l">
              <a:lnSpc>
                <a:spcPts val="203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65" b="1" i="1" spc="22">
                <a:solidFill>
                  <a:srgbClr val="003299"/>
                </a:solidFill>
                <a:latin typeface="Arial" panose="02020603050405020304" pitchFamily="2"/>
              </a:rPr>
              <a:t>Report </a:t>
            </a:r>
          </a:p>
        </p:txBody>
      </p:sp>
      <p:sp>
        <p:nvSpPr>
          <p:cNvPr id="365" name="Text Placeholder 364"/>
          <p:cNvSpPr>
            <a:spLocks noGrp="1"/>
          </p:cNvSpPr>
          <p:nvPr>
            <p:ph type="body" idx="10"/>
          </p:nvPr>
        </p:nvSpPr>
        <p:spPr>
          <a:xfrm>
            <a:off x="5739093" y="6007473"/>
            <a:ext cx="978834" cy="1154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43" rIns="0" bIns="0" anchor="t"/>
          <a:lstStyle/>
          <a:p>
            <a:pPr algn="l">
              <a:lnSpc>
                <a:spcPts val="794"/>
              </a:lnSpc>
              <a:spcAft>
                <a:spcPts val="0"/>
              </a:spcAft>
            </a:pPr>
            <a:r>
              <a:rPr lang="en-US" sz="794" b="1" u="sng" spc="-18">
                <a:solidFill>
                  <a:srgbClr val="0000FF"/>
                </a:solidFill>
                <a:latin typeface="Times New Roman" panose="02020603050405020304" pitchFamily="1"/>
              </a:rPr>
              <a:t>a.ec.europa.eu/tempus</a:t>
            </a:r>
            <a:r>
              <a:rPr lang="en-US" sz="100" b="1" spc="-18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78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1634" y="4816849"/>
            <a:ext cx="8084484" cy="1653988"/>
          </a:xfrm>
          <a:prstGeom prst="rect">
            <a:avLst/>
          </a:prstGeom>
        </p:spPr>
      </p:pic>
      <p:sp>
        <p:nvSpPr>
          <p:cNvPr id="368" name="Text Placeholder 367"/>
          <p:cNvSpPr>
            <a:spLocks noGrp="1"/>
          </p:cNvSpPr>
          <p:nvPr>
            <p:ph type="body" idx="10"/>
          </p:nvPr>
        </p:nvSpPr>
        <p:spPr>
          <a:xfrm>
            <a:off x="518832" y="571500"/>
            <a:ext cx="8090647" cy="424534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724" rIns="0" bIns="0" anchor="t">
            <a:normAutofit fontScale="95000"/>
          </a:bodyPr>
          <a:lstStyle/>
          <a:p>
            <a:pPr marL="0" indent="0" algn="ctr">
              <a:lnSpc>
                <a:spcPts val="2912"/>
              </a:lnSpc>
            </a:pPr>
            <a:r>
              <a:rPr lang="en-US" sz="2427" b="1" spc="22">
                <a:solidFill>
                  <a:srgbClr val="9A001C"/>
                </a:solidFill>
                <a:latin typeface="Tahoma" panose="02020603050405020304" pitchFamily="2"/>
              </a:rPr>
              <a:t>AUDITS EX-POST </a:t>
            </a:r>
          </a:p>
          <a:p>
            <a:pPr marL="242060" indent="0">
              <a:lnSpc>
                <a:spcPts val="2559"/>
              </a:lnSpc>
              <a:spcBef>
                <a:spcPts val="3349"/>
              </a:spcBef>
            </a:pPr>
            <a:r>
              <a:rPr lang="en-US" sz="1897" spc="110">
                <a:solidFill>
                  <a:srgbClr val="003299"/>
                </a:solidFill>
                <a:latin typeface="Tahoma" panose="02020603050405020304" pitchFamily="2"/>
              </a:rPr>
              <a:t>5 Can be proposed by EACEA or organised at random </a:t>
            </a:r>
          </a:p>
          <a:p>
            <a:pPr marL="242060" indent="0">
              <a:lnSpc>
                <a:spcPts val="2559"/>
              </a:lnSpc>
              <a:spcBef>
                <a:spcPts val="2515"/>
              </a:spcBef>
            </a:pPr>
            <a:r>
              <a:rPr lang="en-US" sz="1897" spc="97">
                <a:solidFill>
                  <a:srgbClr val="003299"/>
                </a:solidFill>
                <a:latin typeface="Tahoma" panose="02020603050405020304" pitchFamily="2"/>
              </a:rPr>
              <a:t>S Up to 5 years after the project eligibility period has ended </a:t>
            </a:r>
          </a:p>
          <a:p>
            <a:pPr marL="242060" indent="0">
              <a:lnSpc>
                <a:spcPts val="2559"/>
              </a:lnSpc>
              <a:spcBef>
                <a:spcPts val="2515"/>
              </a:spcBef>
            </a:pPr>
            <a:r>
              <a:rPr lang="en-US" sz="1897" spc="97">
                <a:solidFill>
                  <a:srgbClr val="003299"/>
                </a:solidFill>
                <a:latin typeface="Tahoma" panose="02020603050405020304" pitchFamily="2"/>
              </a:rPr>
              <a:t>S Verification whether: </a:t>
            </a:r>
          </a:p>
          <a:p>
            <a:pPr marL="766523" indent="363090">
              <a:lnSpc>
                <a:spcPts val="2294"/>
              </a:lnSpc>
              <a:spcBef>
                <a:spcPts val="2753"/>
              </a:spcBef>
              <a:buFont typeface="Tahoma"/>
              <a:buAutoNum type="alphaUcPeriod"/>
            </a:pPr>
            <a:r>
              <a:rPr lang="en-US" sz="1897" spc="62">
                <a:solidFill>
                  <a:srgbClr val="003299"/>
                </a:solidFill>
                <a:latin typeface="Tahoma" panose="02020603050405020304" pitchFamily="2"/>
              </a:rPr>
              <a:t>the declared expenses have been actually incurred (for </a:t>
            </a:r>
            <a:r>
              <a:rPr lang="en-US" sz="1897" u="sng" spc="62">
                <a:solidFill>
                  <a:srgbClr val="003299"/>
                </a:solidFill>
                <a:latin typeface="Tahoma" panose="02020603050405020304" pitchFamily="2"/>
              </a:rPr>
              <a:t>all </a:t>
            </a:r>
            <a:r>
              <a:rPr lang="en-US" sz="1897" u="sng" spc="62" smtClean="0">
                <a:solidFill>
                  <a:srgbClr val="003299"/>
                </a:solidFill>
                <a:latin typeface="Tahoma" panose="02020603050405020304" pitchFamily="2"/>
              </a:rPr>
              <a:t>ć  </a:t>
            </a:r>
            <a:endParaRPr lang="en-US" sz="1897" u="sng" spc="62">
              <a:solidFill>
                <a:srgbClr val="003299"/>
              </a:solidFill>
              <a:latin typeface="Tahoma" panose="02020603050405020304" pitchFamily="2"/>
            </a:endParaRPr>
          </a:p>
          <a:p>
            <a:pPr marL="1129613" indent="0">
              <a:lnSpc>
                <a:spcPts val="2294"/>
              </a:lnSpc>
              <a:spcBef>
                <a:spcPts val="0"/>
              </a:spcBef>
            </a:pPr>
            <a:r>
              <a:rPr lang="en-US" sz="1897" spc="4">
                <a:solidFill>
                  <a:srgbClr val="003299"/>
                </a:solidFill>
                <a:latin typeface="Tahoma" panose="02020603050405020304" pitchFamily="2"/>
              </a:rPr>
              <a:t>budget headings!); </a:t>
            </a:r>
          </a:p>
          <a:p>
            <a:pPr marL="766523" indent="363090">
              <a:lnSpc>
                <a:spcPts val="2294"/>
              </a:lnSpc>
              <a:spcBef>
                <a:spcPts val="0"/>
              </a:spcBef>
              <a:buFont typeface="Tahoma"/>
              <a:buAutoNum type="alphaUcPeriod"/>
            </a:pPr>
            <a:r>
              <a:rPr lang="en-US" sz="1897" spc="132">
                <a:solidFill>
                  <a:srgbClr val="003299"/>
                </a:solidFill>
                <a:latin typeface="Tahoma" panose="02020603050405020304" pitchFamily="2"/>
              </a:rPr>
              <a:t>the declared expenses are in accordance with the Grant </a:t>
            </a:r>
          </a:p>
          <a:p>
            <a:pPr marL="1129613" indent="0">
              <a:lnSpc>
                <a:spcPts val="2294"/>
              </a:lnSpc>
              <a:spcBef>
                <a:spcPts val="0"/>
              </a:spcBef>
            </a:pPr>
            <a:r>
              <a:rPr lang="en-US" sz="1897" spc="4">
                <a:solidFill>
                  <a:srgbClr val="003299"/>
                </a:solidFill>
                <a:latin typeface="Tahoma" panose="02020603050405020304" pitchFamily="2"/>
              </a:rPr>
              <a:t>Agreement; </a:t>
            </a:r>
          </a:p>
          <a:p>
            <a:pPr marL="766523" indent="363090">
              <a:lnSpc>
                <a:spcPts val="2294"/>
              </a:lnSpc>
              <a:spcBef>
                <a:spcPts val="0"/>
              </a:spcBef>
              <a:spcAft>
                <a:spcPts val="18"/>
              </a:spcAft>
              <a:buFont typeface="Tahoma"/>
              <a:buAutoNum type="alphaUcPeriod"/>
            </a:pPr>
            <a:r>
              <a:rPr lang="en-US" sz="1897">
                <a:solidFill>
                  <a:srgbClr val="003299"/>
                </a:solidFill>
                <a:latin typeface="Tahoma" panose="02020603050405020304" pitchFamily="2"/>
              </a:rPr>
              <a:t>bank interests were gained and declared. </a:t>
            </a:r>
          </a:p>
        </p:txBody>
      </p:sp>
      <p:sp>
        <p:nvSpPr>
          <p:cNvPr id="371" name="Text Placeholder 370"/>
          <p:cNvSpPr>
            <a:spLocks noGrp="1"/>
          </p:cNvSpPr>
          <p:nvPr>
            <p:ph type="body" idx="10"/>
          </p:nvPr>
        </p:nvSpPr>
        <p:spPr>
          <a:xfrm>
            <a:off x="5295340" y="6012516"/>
            <a:ext cx="1422587" cy="10869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indent="0">
              <a:lnSpc>
                <a:spcPts val="794"/>
              </a:lnSpc>
            </a:pPr>
            <a:r>
              <a:rPr lang="en-US" sz="662" b="1" u="sng" spc="-31">
                <a:solidFill>
                  <a:srgbClr val="0000FF"/>
                </a:solidFill>
                <a:latin typeface="Tahoma" panose="02020603050405020304" pitchFamily="2"/>
              </a:rPr>
              <a:t>http://eacea.ec.europa.eu/tempus</a:t>
            </a:r>
            <a:r>
              <a:rPr lang="en-US" sz="100" b="1" spc="-31">
                <a:solidFill>
                  <a:srgbClr val="000000"/>
                </a:solidFill>
                <a:latin typeface="Tahoma" panose="02020603050405020304" pitchFamily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90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1634" y="632012"/>
            <a:ext cx="8084484" cy="5838825"/>
          </a:xfrm>
          <a:prstGeom prst="rect">
            <a:avLst/>
          </a:prstGeom>
        </p:spPr>
      </p:pic>
      <p:sp>
        <p:nvSpPr>
          <p:cNvPr id="376" name="Text Placeholder 375"/>
          <p:cNvSpPr>
            <a:spLocks noGrp="1"/>
          </p:cNvSpPr>
          <p:nvPr>
            <p:ph type="body" idx="10"/>
          </p:nvPr>
        </p:nvSpPr>
        <p:spPr>
          <a:xfrm>
            <a:off x="3574116" y="1000685"/>
            <a:ext cx="4201085" cy="1452282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7500"/>
          </a:bodyPr>
          <a:lstStyle/>
          <a:p>
            <a:pPr marL="0"/>
            <a:r>
              <a:rPr lang="en-US" sz="3221" b="1" i="1" spc="22">
                <a:solidFill>
                  <a:srgbClr val="007F7F"/>
                </a:solidFill>
                <a:latin typeface="Arial" panose="02020603050405020304" pitchFamily="2"/>
              </a:rPr>
              <a:t>Reference documents </a:t>
            </a:r>
          </a:p>
          <a:p>
            <a:pPr marL="605150"/>
            <a:r>
              <a:rPr lang="en-US" sz="3221" b="1" i="1" spc="49">
                <a:solidFill>
                  <a:srgbClr val="007F7F"/>
                </a:solidFill>
                <a:latin typeface="Arial" panose="02020603050405020304" pitchFamily="2"/>
              </a:rPr>
              <a:t>to be consulted </a:t>
            </a:r>
          </a:p>
          <a:p>
            <a:r>
              <a:rPr lang="en-US" sz="3221" b="1" i="1" spc="44">
                <a:solidFill>
                  <a:srgbClr val="007F7F"/>
                </a:solidFill>
                <a:latin typeface="Arial" panose="02020603050405020304" pitchFamily="2"/>
              </a:rPr>
              <a:t>regularly: </a:t>
            </a:r>
          </a:p>
        </p:txBody>
      </p:sp>
      <p:sp>
        <p:nvSpPr>
          <p:cNvPr id="377" name="Text Placeholder 376"/>
          <p:cNvSpPr>
            <a:spLocks noGrp="1"/>
          </p:cNvSpPr>
          <p:nvPr>
            <p:ph type="body" idx="10"/>
          </p:nvPr>
        </p:nvSpPr>
        <p:spPr>
          <a:xfrm>
            <a:off x="1436034" y="2799230"/>
            <a:ext cx="5817534" cy="1313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3399" rIns="0" bIns="0" anchor="t">
            <a:normAutofit fontScale="95000"/>
          </a:bodyPr>
          <a:lstStyle/>
          <a:p>
            <a:pPr marL="0" indent="443777">
              <a:lnSpc>
                <a:spcPts val="3265"/>
              </a:lnSpc>
              <a:buFont typeface="Wingdings"/>
              <a:buChar char="·"/>
            </a:pPr>
            <a:r>
              <a:rPr lang="en-US" sz="2427" b="1" spc="9">
                <a:solidFill>
                  <a:srgbClr val="A50020"/>
                </a:solidFill>
                <a:latin typeface="Tahoma" panose="02020603050405020304" pitchFamily="2"/>
              </a:rPr>
              <a:t>Grant Agreement </a:t>
            </a:r>
          </a:p>
          <a:p>
            <a:pPr marL="0" indent="443777">
              <a:lnSpc>
                <a:spcPts val="2735"/>
              </a:lnSpc>
              <a:buFont typeface="Wingdings"/>
              <a:buChar char="·"/>
            </a:pPr>
            <a:r>
              <a:rPr lang="en-US" sz="2427" b="1">
                <a:solidFill>
                  <a:srgbClr val="A50020"/>
                </a:solidFill>
                <a:latin typeface="Tahoma" panose="02020603050405020304" pitchFamily="2"/>
              </a:rPr>
              <a:t>Guidelines for the use of the grant </a:t>
            </a:r>
          </a:p>
          <a:p>
            <a:pPr marL="0" indent="443777">
              <a:lnSpc>
                <a:spcPts val="3177"/>
              </a:lnSpc>
              <a:spcAft>
                <a:spcPts val="476"/>
              </a:spcAft>
              <a:buFont typeface="Wingdings"/>
              <a:buChar char="·"/>
            </a:pPr>
            <a:r>
              <a:rPr lang="en-US" sz="2427" b="1" spc="9">
                <a:solidFill>
                  <a:srgbClr val="A50020"/>
                </a:solidFill>
                <a:latin typeface="Tahoma" panose="02020603050405020304" pitchFamily="2"/>
              </a:rPr>
              <a:t>Frequently Asked Questions </a:t>
            </a:r>
          </a:p>
        </p:txBody>
      </p:sp>
      <p:sp>
        <p:nvSpPr>
          <p:cNvPr id="378" name="Text Placeholder 377"/>
          <p:cNvSpPr>
            <a:spLocks noGrp="1"/>
          </p:cNvSpPr>
          <p:nvPr>
            <p:ph type="body" idx="10"/>
          </p:nvPr>
        </p:nvSpPr>
        <p:spPr>
          <a:xfrm>
            <a:off x="1955426" y="4481233"/>
            <a:ext cx="5413562" cy="44991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851" rIns="0" bIns="0" anchor="t">
            <a:normAutofit fontScale="25000" lnSpcReduction="20000"/>
          </a:bodyPr>
          <a:lstStyle/>
          <a:p>
            <a:pPr marL="0">
              <a:lnSpc>
                <a:spcPts val="3353"/>
              </a:lnSpc>
              <a:spcAft>
                <a:spcPts val="40"/>
              </a:spcAft>
            </a:pPr>
            <a:r>
              <a:rPr lang="en-US" sz="3177" b="1" u="sng" spc="124">
                <a:solidFill>
                  <a:srgbClr val="0000FF"/>
                </a:solidFill>
                <a:latin typeface="Times New Roman" panose="02020603050405020304" pitchFamily="1"/>
              </a:rPr>
              <a:t>http://eacea.ec.europa.eu/tempus</a:t>
            </a:r>
            <a:r>
              <a:rPr lang="en-US" sz="100" b="1" spc="124">
                <a:solidFill>
                  <a:srgbClr val="A50020"/>
                </a:solidFill>
                <a:latin typeface="Times New Roman" panose="02020603050405020304" pitchFamily="1"/>
              </a:rPr>
              <a:t> </a:t>
            </a:r>
          </a:p>
        </p:txBody>
      </p:sp>
      <p:sp>
        <p:nvSpPr>
          <p:cNvPr id="379" name="Text Placeholder 378"/>
          <p:cNvSpPr>
            <a:spLocks noGrp="1"/>
          </p:cNvSpPr>
          <p:nvPr>
            <p:ph type="body" idx="10"/>
          </p:nvPr>
        </p:nvSpPr>
        <p:spPr>
          <a:xfrm>
            <a:off x="5295340" y="6007473"/>
            <a:ext cx="1422587" cy="11542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43" rIns="0" bIns="0" anchor="t">
            <a:normAutofit fontScale="95000"/>
          </a:bodyPr>
          <a:lstStyle/>
          <a:p>
            <a:pPr marL="0">
              <a:lnSpc>
                <a:spcPts val="794"/>
              </a:lnSpc>
            </a:pPr>
            <a:r>
              <a:rPr lang="en-US" sz="794" b="1" u="sng" spc="-13">
                <a:solidFill>
                  <a:srgbClr val="0000FF"/>
                </a:solidFill>
                <a:latin typeface="Times New Roman" panose="02020603050405020304" pitchFamily="1"/>
              </a:rPr>
              <a:t>http://eacea.ec.europa.eu/tempus</a:t>
            </a:r>
            <a:r>
              <a:rPr lang="en-US" sz="100" b="1" spc="-13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637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307975"/>
            <a:ext cx="2892425" cy="963295"/>
          </a:xfrm>
          <a:prstGeom prst="rect">
            <a:avLst/>
          </a:prstGeom>
        </p:spPr>
      </p:pic>
      <p:sp>
        <p:nvSpPr>
          <p:cNvPr id="154" name="Text Placeholder 153"/>
          <p:cNvSpPr>
            <a:spLocks noGrp="1"/>
          </p:cNvSpPr>
          <p:nvPr>
            <p:ph type="body" idx="10"/>
          </p:nvPr>
        </p:nvSpPr>
        <p:spPr>
          <a:xfrm>
            <a:off x="3252508" y="2839559"/>
            <a:ext cx="4800600" cy="1764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95000"/>
          </a:bodyPr>
          <a:lstStyle/>
          <a:p>
            <a:pPr marL="0" marR="0" indent="0" algn="l">
              <a:lnSpc>
                <a:spcPts val="5500"/>
              </a:lnSpc>
              <a:spcAft>
                <a:spcPts val="8300"/>
              </a:spcAft>
            </a:pPr>
            <a:r>
              <a:rPr lang="en-US" sz="4550" b="1" spc="204">
                <a:solidFill>
                  <a:srgbClr val="000000"/>
                </a:solidFill>
                <a:latin typeface="Tahoma" panose="02020603050405020304" pitchFamily="2"/>
              </a:rPr>
              <a:t>Pitanja?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0815" y="170815"/>
            <a:ext cx="1767840" cy="606425"/>
          </a:xfrm>
          <a:prstGeom prst="rect">
            <a:avLst/>
          </a:prstGeom>
        </p:spPr>
      </p:pic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170815" y="165100"/>
          <a:ext cx="8686800" cy="878840"/>
        </p:xfrm>
        <a:graphic>
          <a:graphicData uri="http://schemas.openxmlformats.org/drawingml/2006/table">
            <a:tbl>
              <a:tblPr/>
              <a:tblGrid>
                <a:gridCol w="1767840"/>
                <a:gridCol w="6918960"/>
              </a:tblGrid>
              <a:tr h="878840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3118485" indent="0" algn="r">
                        <a:lnSpc>
                          <a:spcPts val="3700"/>
                        </a:lnSpc>
                        <a:spcBef>
                          <a:spcPts val="3170"/>
                        </a:spcBef>
                        <a:spcAft>
                          <a:spcPts val="0"/>
                        </a:spcAft>
                      </a:pPr>
                      <a:r>
                        <a:rPr lang="en-US" sz="3650" b="1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Staff Costs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170815" y="1706880"/>
            <a:ext cx="8686800" cy="4401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>
            <a:normAutofit fontScale="80000" lnSpcReduction="10000"/>
          </a:bodyPr>
          <a:lstStyle/>
          <a:p>
            <a:pPr marL="228600" marR="0" indent="0" algn="just">
              <a:lnSpc>
                <a:spcPts val="2800"/>
              </a:lnSpc>
              <a:spcAft>
                <a:spcPts val="0"/>
              </a:spcAft>
            </a:pPr>
            <a:r>
              <a:rPr lang="en-US" sz="2350" b="1" spc="105" smtClean="0">
                <a:solidFill>
                  <a:srgbClr val="000000"/>
                </a:solidFill>
                <a:latin typeface="Tahoma" panose="02020603050405020304" pitchFamily="2"/>
              </a:rPr>
              <a:t>Generalno</a:t>
            </a:r>
            <a:r>
              <a:rPr lang="en-US" sz="2350" b="1" spc="105">
                <a:solidFill>
                  <a:srgbClr val="000000"/>
                </a:solidFill>
                <a:latin typeface="Tahoma" panose="02020603050405020304" pitchFamily="2"/>
              </a:rPr>
              <a:t>: </a:t>
            </a:r>
          </a:p>
          <a:p>
            <a:pPr marL="320040" marR="0" indent="0" algn="just">
              <a:lnSpc>
                <a:spcPts val="2400"/>
              </a:lnSpc>
              <a:spcBef>
                <a:spcPts val="1075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b="1" spc="100">
                <a:solidFill>
                  <a:srgbClr val="000000"/>
                </a:solidFill>
                <a:latin typeface="Tahoma" panose="02020603050405020304" pitchFamily="2"/>
              </a:rPr>
              <a:t>Maksimalno 40 % direktnih troškova. </a:t>
            </a:r>
          </a:p>
          <a:p>
            <a:pPr marL="320040" marR="0" indent="0" algn="just">
              <a:lnSpc>
                <a:spcPts val="2400"/>
              </a:lnSpc>
              <a:spcBef>
                <a:spcPts val="101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b="1" spc="90">
                <a:solidFill>
                  <a:srgbClr val="000000"/>
                </a:solidFill>
                <a:latin typeface="Tahoma" panose="02020603050405020304" pitchFamily="2"/>
              </a:rPr>
              <a:t>Zaposleni u javnoj administraciji (npr. ministarstva) ne mogu biti </a:t>
            </a:r>
          </a:p>
          <a:p>
            <a:pPr marL="228600" marR="0" indent="0" algn="just">
              <a:lnSpc>
                <a:spcPts val="2400"/>
              </a:lnSpc>
              <a:spcBef>
                <a:spcPts val="465"/>
              </a:spcBef>
              <a:spcAft>
                <a:spcPts val="0"/>
              </a:spcAft>
            </a:pPr>
            <a:r>
              <a:rPr lang="en-US" sz="2000" b="1" spc="75" smtClean="0">
                <a:solidFill>
                  <a:srgbClr val="000000"/>
                </a:solidFill>
                <a:latin typeface="Tahoma" panose="02020603050405020304" pitchFamily="2"/>
              </a:rPr>
              <a:t>plaćeni </a:t>
            </a:r>
            <a:r>
              <a:rPr lang="en-US" sz="2000" b="1" spc="75">
                <a:solidFill>
                  <a:srgbClr val="000000"/>
                </a:solidFill>
                <a:latin typeface="Tahoma" panose="02020603050405020304" pitchFamily="2"/>
              </a:rPr>
              <a:t>sa projekta. </a:t>
            </a:r>
          </a:p>
          <a:p>
            <a:pPr marL="320040" marR="0" indent="0" algn="just">
              <a:lnSpc>
                <a:spcPts val="2400"/>
              </a:lnSpc>
              <a:spcBef>
                <a:spcPts val="1005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b="1" spc="110">
                <a:solidFill>
                  <a:srgbClr val="000000"/>
                </a:solidFill>
                <a:latin typeface="Tahoma" panose="02020603050405020304" pitchFamily="2"/>
              </a:rPr>
              <a:t>Salary rates ne mogu biti </a:t>
            </a:r>
            <a:r>
              <a:rPr lang="en-US" sz="2000" b="1" spc="110" smtClean="0">
                <a:solidFill>
                  <a:srgbClr val="000000"/>
                </a:solidFill>
                <a:latin typeface="Tahoma" panose="02020603050405020304" pitchFamily="2"/>
              </a:rPr>
              <a:t>veće </a:t>
            </a:r>
            <a:r>
              <a:rPr lang="en-US" sz="2000" b="1" spc="110">
                <a:solidFill>
                  <a:srgbClr val="000000"/>
                </a:solidFill>
                <a:latin typeface="Tahoma" panose="02020603050405020304" pitchFamily="2"/>
              </a:rPr>
              <a:t>od propisanih maksimuma i moraju </a:t>
            </a:r>
          </a:p>
          <a:p>
            <a:pPr marL="228600" marR="0" indent="0" algn="just">
              <a:lnSpc>
                <a:spcPts val="24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b="1" spc="100">
                <a:solidFill>
                  <a:srgbClr val="000000"/>
                </a:solidFill>
                <a:latin typeface="Tahoma" panose="02020603050405020304" pitchFamily="2"/>
              </a:rPr>
              <a:t>da odgovaraju institucionalnoj politici redovnih zarada. </a:t>
            </a:r>
          </a:p>
          <a:p>
            <a:pPr marL="320040" marR="0" indent="0" algn="just">
              <a:lnSpc>
                <a:spcPts val="2400"/>
              </a:lnSpc>
              <a:spcBef>
                <a:spcPts val="103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b="1" spc="105">
                <a:solidFill>
                  <a:srgbClr val="000000"/>
                </a:solidFill>
                <a:latin typeface="Tahoma" panose="02020603050405020304" pitchFamily="2"/>
              </a:rPr>
              <a:t>Salary rates se računaju na osnovu tipova poslova na projektu, a ne </a:t>
            </a:r>
          </a:p>
          <a:p>
            <a:pPr marL="228600" marR="0" indent="0" algn="just">
              <a:lnSpc>
                <a:spcPts val="2400"/>
              </a:lnSpc>
              <a:spcBef>
                <a:spcPts val="435"/>
              </a:spcBef>
              <a:spcAft>
                <a:spcPts val="0"/>
              </a:spcAft>
            </a:pPr>
            <a:r>
              <a:rPr lang="en-US" sz="2000" b="1" spc="100">
                <a:solidFill>
                  <a:srgbClr val="000000"/>
                </a:solidFill>
                <a:latin typeface="Tahoma" panose="02020603050405020304" pitchFamily="2"/>
              </a:rPr>
              <a:t>na osnovu statusa zaposlenog. </a:t>
            </a:r>
          </a:p>
          <a:p>
            <a:pPr marL="320040" marR="0" indent="0" algn="just">
              <a:lnSpc>
                <a:spcPts val="2400"/>
              </a:lnSpc>
              <a:spcBef>
                <a:spcPts val="1025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b="1" spc="114" smtClean="0">
                <a:solidFill>
                  <a:srgbClr val="000000"/>
                </a:solidFill>
                <a:latin typeface="Tahoma" panose="02020603050405020304" pitchFamily="2"/>
              </a:rPr>
              <a:t>Veća </a:t>
            </a:r>
            <a:r>
              <a:rPr lang="en-US" sz="2000" b="1" spc="114">
                <a:solidFill>
                  <a:srgbClr val="000000"/>
                </a:solidFill>
                <a:latin typeface="Tahoma" panose="02020603050405020304" pitchFamily="2"/>
              </a:rPr>
              <a:t>salary rate od propisane može se primenitu samo ako </a:t>
            </a:r>
          </a:p>
          <a:p>
            <a:pPr marL="228600" marR="0" indent="0" algn="just">
              <a:lnSpc>
                <a:spcPts val="2400"/>
              </a:lnSpc>
              <a:spcBef>
                <a:spcPts val="460"/>
              </a:spcBef>
              <a:spcAft>
                <a:spcPts val="0"/>
              </a:spcAft>
            </a:pPr>
            <a:r>
              <a:rPr lang="en-US" sz="2000" b="1" spc="95">
                <a:solidFill>
                  <a:srgbClr val="000000"/>
                </a:solidFill>
                <a:latin typeface="Tahoma" panose="02020603050405020304" pitchFamily="2"/>
              </a:rPr>
              <a:t>konkretna osoba za isti posao na instituciji prima </a:t>
            </a:r>
            <a:r>
              <a:rPr lang="en-US" sz="2000" b="1" spc="95" smtClean="0">
                <a:solidFill>
                  <a:srgbClr val="000000"/>
                </a:solidFill>
                <a:latin typeface="Tahoma" panose="02020603050405020304" pitchFamily="2"/>
              </a:rPr>
              <a:t>veću </a:t>
            </a:r>
            <a:r>
              <a:rPr lang="en-US" sz="2000" b="1" spc="95">
                <a:solidFill>
                  <a:srgbClr val="000000"/>
                </a:solidFill>
                <a:latin typeface="Tahoma" panose="02020603050405020304" pitchFamily="2"/>
              </a:rPr>
              <a:t>zaradu </a:t>
            </a:r>
          </a:p>
          <a:p>
            <a:pPr marL="228600" marR="0" indent="0" algn="just">
              <a:lnSpc>
                <a:spcPts val="2400"/>
              </a:lnSpc>
              <a:spcBef>
                <a:spcPts val="460"/>
              </a:spcBef>
              <a:spcAft>
                <a:spcPts val="70"/>
              </a:spcAft>
            </a:pPr>
            <a:r>
              <a:rPr lang="en-US" sz="2000" b="1" spc="110">
                <a:solidFill>
                  <a:srgbClr val="000000"/>
                </a:solidFill>
                <a:latin typeface="Tahoma" panose="02020603050405020304" pitchFamily="2"/>
              </a:rPr>
              <a:t>(preporučuje se traženje prethodne dozvole EACEA). </a:t>
            </a:r>
          </a:p>
        </p:txBody>
      </p:sp>
    </p:spTree>
    <p:extLst>
      <p:ext uri="{BB962C8B-B14F-4D97-AF65-F5344CB8AC3E}">
        <p14:creationId xmlns:p14="http://schemas.microsoft.com/office/powerpoint/2010/main" val="34945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0815" y="170815"/>
            <a:ext cx="1767840" cy="606425"/>
          </a:xfrm>
          <a:prstGeom prst="rect">
            <a:avLst/>
          </a:prstGeom>
        </p:spPr>
      </p:pic>
      <p:graphicFrame>
        <p:nvGraphicFramePr>
          <p:cNvPr id="19" name="table 19"/>
          <p:cNvGraphicFramePr>
            <a:graphicFrameLocks noGrp="1"/>
          </p:cNvGraphicFramePr>
          <p:nvPr/>
        </p:nvGraphicFramePr>
        <p:xfrm>
          <a:off x="170815" y="165100"/>
          <a:ext cx="6019800" cy="885190"/>
        </p:xfrm>
        <a:graphic>
          <a:graphicData uri="http://schemas.openxmlformats.org/drawingml/2006/table">
            <a:tbl>
              <a:tblPr/>
              <a:tblGrid>
                <a:gridCol w="1767840"/>
                <a:gridCol w="4251960"/>
              </a:tblGrid>
              <a:tr h="885190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451485" indent="0" algn="r">
                        <a:lnSpc>
                          <a:spcPts val="4000"/>
                        </a:lnSpc>
                        <a:spcBef>
                          <a:spcPts val="2890"/>
                        </a:spcBef>
                        <a:spcAft>
                          <a:spcPts val="0"/>
                        </a:spcAft>
                      </a:pPr>
                      <a:r>
                        <a:rPr lang="en-US" sz="370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Staff Costs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170815" y="1690370"/>
            <a:ext cx="6019800" cy="4494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3670" rIns="0" bIns="0" anchor="t">
            <a:normAutofit fontScale="95000"/>
          </a:bodyPr>
          <a:lstStyle/>
          <a:p>
            <a:pPr marL="228600" marR="0" indent="320040" algn="l">
              <a:lnSpc>
                <a:spcPts val="31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35">
                <a:solidFill>
                  <a:srgbClr val="000000"/>
                </a:solidFill>
                <a:latin typeface="Tahoma" panose="02020603050405020304" pitchFamily="2"/>
              </a:rPr>
              <a:t>Za pravdanje pred EACEA potrebno je: </a:t>
            </a:r>
          </a:p>
          <a:p>
            <a:pPr marL="640080" marR="0" indent="0" algn="l">
              <a:lnSpc>
                <a:spcPts val="2800"/>
              </a:lnSpc>
              <a:spcBef>
                <a:spcPts val="850"/>
              </a:spcBef>
              <a:spcAft>
                <a:spcPts val="0"/>
              </a:spcAft>
            </a:pPr>
            <a:r>
              <a:rPr lang="en-US" sz="2650" spc="7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00" spc="75">
                <a:solidFill>
                  <a:srgbClr val="000000"/>
                </a:solidFill>
                <a:latin typeface="Tahoma" panose="02020603050405020304" pitchFamily="2"/>
              </a:rPr>
              <a:t>U slučaju isplate honorara: </a:t>
            </a:r>
          </a:p>
          <a:p>
            <a:pPr marL="1143000" marR="0" indent="228600" algn="l">
              <a:lnSpc>
                <a:spcPts val="2100"/>
              </a:lnSpc>
              <a:spcBef>
                <a:spcPts val="59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10">
                <a:solidFill>
                  <a:srgbClr val="000000"/>
                </a:solidFill>
                <a:latin typeface="Tahoma" panose="02020603050405020304" pitchFamily="2"/>
              </a:rPr>
              <a:t>Convention for Staff </a:t>
            </a:r>
          </a:p>
          <a:p>
            <a:pPr marL="1143000" marR="0" indent="228600" algn="l">
              <a:lnSpc>
                <a:spcPts val="21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10">
                <a:solidFill>
                  <a:srgbClr val="000000"/>
                </a:solidFill>
                <a:latin typeface="Tahoma" panose="02020603050405020304" pitchFamily="2"/>
              </a:rPr>
              <a:t>Time-sheet </a:t>
            </a:r>
          </a:p>
          <a:p>
            <a:pPr marL="1143000" marR="0" indent="228600" algn="l">
              <a:lnSpc>
                <a:spcPts val="21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20">
                <a:solidFill>
                  <a:srgbClr val="000000"/>
                </a:solidFill>
                <a:latin typeface="Tahoma" panose="02020603050405020304" pitchFamily="2"/>
              </a:rPr>
              <a:t>Institucionalna politika </a:t>
            </a:r>
          </a:p>
          <a:p>
            <a:pPr marL="640080" marR="0" indent="0" algn="l">
              <a:lnSpc>
                <a:spcPts val="2800"/>
              </a:lnSpc>
              <a:spcBef>
                <a:spcPts val="775"/>
              </a:spcBef>
              <a:spcAft>
                <a:spcPts val="0"/>
              </a:spcAft>
            </a:pPr>
            <a:r>
              <a:rPr lang="en-US" sz="2650" spc="5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00" spc="55">
                <a:solidFill>
                  <a:srgbClr val="000000"/>
                </a:solidFill>
                <a:latin typeface="Tahoma" panose="02020603050405020304" pitchFamily="2"/>
              </a:rPr>
              <a:t>Isplata kroz zaradu: </a:t>
            </a:r>
          </a:p>
          <a:p>
            <a:pPr marL="1143000" marR="0" indent="228600" algn="l">
              <a:lnSpc>
                <a:spcPts val="2100"/>
              </a:lnSpc>
              <a:spcBef>
                <a:spcPts val="59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10">
                <a:solidFill>
                  <a:srgbClr val="000000"/>
                </a:solidFill>
                <a:latin typeface="Tahoma" panose="02020603050405020304" pitchFamily="2"/>
              </a:rPr>
              <a:t>Convention for Staff </a:t>
            </a:r>
          </a:p>
          <a:p>
            <a:pPr marL="1143000" marR="0" indent="228600" algn="l">
              <a:lnSpc>
                <a:spcPts val="21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10">
                <a:solidFill>
                  <a:srgbClr val="000000"/>
                </a:solidFill>
                <a:latin typeface="Tahoma" panose="02020603050405020304" pitchFamily="2"/>
              </a:rPr>
              <a:t>Time-sheet </a:t>
            </a:r>
          </a:p>
          <a:p>
            <a:pPr marL="1143000" marR="0" indent="228600" algn="l">
              <a:lnSpc>
                <a:spcPts val="21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20">
                <a:solidFill>
                  <a:srgbClr val="000000"/>
                </a:solidFill>
                <a:latin typeface="Tahoma" panose="02020603050405020304" pitchFamily="2"/>
              </a:rPr>
              <a:t>Institucionalna politika </a:t>
            </a:r>
          </a:p>
          <a:p>
            <a:pPr marL="640080" marR="0" indent="0" algn="l">
              <a:lnSpc>
                <a:spcPts val="2800"/>
              </a:lnSpc>
              <a:spcBef>
                <a:spcPts val="775"/>
              </a:spcBef>
              <a:spcAft>
                <a:spcPts val="0"/>
              </a:spcAft>
            </a:pPr>
            <a:r>
              <a:rPr lang="en-US" sz="2650" spc="6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00" spc="60">
                <a:solidFill>
                  <a:srgbClr val="000000"/>
                </a:solidFill>
                <a:latin typeface="Tahoma" panose="02020603050405020304" pitchFamily="2"/>
              </a:rPr>
              <a:t>Za veću salary rate </a:t>
            </a:r>
          </a:p>
          <a:p>
            <a:pPr marL="1143000" marR="0" indent="228600" algn="l">
              <a:lnSpc>
                <a:spcPts val="2100"/>
              </a:lnSpc>
              <a:spcBef>
                <a:spcPts val="620"/>
              </a:spcBef>
              <a:spcAft>
                <a:spcPts val="465"/>
              </a:spcAft>
              <a:buFont typeface="Symbol"/>
              <a:buChar char="·"/>
            </a:pPr>
            <a:r>
              <a:rPr lang="en-US" sz="1700" spc="-5">
                <a:solidFill>
                  <a:srgbClr val="000000"/>
                </a:solidFill>
                <a:latin typeface="Tahoma" panose="02020603050405020304" pitchFamily="2"/>
              </a:rPr>
              <a:t>+ Platni listić (payslip) </a:t>
            </a:r>
          </a:p>
        </p:txBody>
      </p:sp>
    </p:spTree>
    <p:extLst>
      <p:ext uri="{BB962C8B-B14F-4D97-AF65-F5344CB8AC3E}">
        <p14:creationId xmlns:p14="http://schemas.microsoft.com/office/powerpoint/2010/main" val="23864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0815" y="170815"/>
            <a:ext cx="1767840" cy="606425"/>
          </a:xfrm>
          <a:prstGeom prst="rect">
            <a:avLst/>
          </a:prstGeom>
        </p:spPr>
      </p:pic>
      <p:graphicFrame>
        <p:nvGraphicFramePr>
          <p:cNvPr id="26" name="table 26"/>
          <p:cNvGraphicFramePr>
            <a:graphicFrameLocks noGrp="1"/>
          </p:cNvGraphicFramePr>
          <p:nvPr/>
        </p:nvGraphicFramePr>
        <p:xfrm>
          <a:off x="170815" y="165100"/>
          <a:ext cx="5575300" cy="897890"/>
        </p:xfrm>
        <a:graphic>
          <a:graphicData uri="http://schemas.openxmlformats.org/drawingml/2006/table">
            <a:tbl>
              <a:tblPr/>
              <a:tblGrid>
                <a:gridCol w="1767840"/>
                <a:gridCol w="3807460"/>
              </a:tblGrid>
              <a:tr h="897890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6985" indent="0" algn="r">
                        <a:lnSpc>
                          <a:spcPts val="4200"/>
                        </a:lnSpc>
                        <a:spcBef>
                          <a:spcPts val="2890"/>
                        </a:spcBef>
                        <a:spcAft>
                          <a:spcPts val="0"/>
                        </a:spcAft>
                      </a:pPr>
                      <a:r>
                        <a:rPr lang="en-US" sz="370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Staff Costs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473710" y="1497330"/>
            <a:ext cx="3764280" cy="3034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8750" rIns="0" bIns="0" anchor="t">
            <a:normAutofit fontScale="82500" lnSpcReduction="10000"/>
          </a:bodyPr>
          <a:lstStyle/>
          <a:p>
            <a:pPr marL="91440" marR="0" indent="411480" algn="l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350" b="1" spc="60">
                <a:solidFill>
                  <a:srgbClr val="000000"/>
                </a:solidFill>
                <a:latin typeface="Tahoma" panose="02020603050405020304" pitchFamily="2"/>
              </a:rPr>
              <a:t>Institucionalna politika </a:t>
            </a:r>
          </a:p>
          <a:p>
            <a:pPr marL="411480" marR="0" indent="0" algn="l">
              <a:lnSpc>
                <a:spcPts val="30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2350" b="1" spc="80">
                <a:solidFill>
                  <a:srgbClr val="000000"/>
                </a:solidFill>
                <a:latin typeface="Tahoma" panose="02020603050405020304" pitchFamily="2"/>
              </a:rPr>
              <a:t>način 1 (2012, 2013) </a:t>
            </a:r>
          </a:p>
          <a:p>
            <a:pPr marL="502920" marR="0" indent="0" algn="l">
              <a:lnSpc>
                <a:spcPts val="2900"/>
              </a:lnSpc>
              <a:spcBef>
                <a:spcPts val="835"/>
              </a:spcBef>
              <a:spcAft>
                <a:spcPts val="0"/>
              </a:spcAft>
            </a:pPr>
            <a:r>
              <a:rPr lang="en-US" sz="2650" spc="5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00" spc="55">
                <a:solidFill>
                  <a:srgbClr val="000000"/>
                </a:solidFill>
                <a:latin typeface="Tahoma" panose="02020603050405020304" pitchFamily="2"/>
              </a:rPr>
              <a:t>Na osnovu interne </a:t>
            </a:r>
          </a:p>
          <a:p>
            <a:pPr marL="822960" marR="0" indent="0" algn="l">
              <a:lnSpc>
                <a:spcPts val="2600"/>
              </a:lnSpc>
              <a:spcBef>
                <a:spcPts val="80"/>
              </a:spcBef>
              <a:spcAft>
                <a:spcPts val="0"/>
              </a:spcAft>
            </a:pPr>
            <a:r>
              <a:rPr lang="en-US" sz="2000" spc="35">
                <a:solidFill>
                  <a:srgbClr val="000000"/>
                </a:solidFill>
                <a:latin typeface="Tahoma" panose="02020603050405020304" pitchFamily="2"/>
              </a:rPr>
              <a:t>odluke ustanove o </a:t>
            </a:r>
          </a:p>
          <a:p>
            <a:pPr marL="822960" marR="0" indent="0" algn="l">
              <a:lnSpc>
                <a:spcPts val="2600"/>
              </a:lnSpc>
              <a:spcBef>
                <a:spcPts val="270"/>
              </a:spcBef>
              <a:spcAft>
                <a:spcPts val="0"/>
              </a:spcAft>
            </a:pPr>
            <a:r>
              <a:rPr lang="en-US" sz="2000" spc="25">
                <a:solidFill>
                  <a:srgbClr val="000000"/>
                </a:solidFill>
                <a:latin typeface="Tahoma" panose="02020603050405020304" pitchFamily="2"/>
              </a:rPr>
              <a:t>iznosima salary rates-a </a:t>
            </a:r>
          </a:p>
          <a:p>
            <a:pPr marL="822960" marR="0" indent="0" algn="l">
              <a:lnSpc>
                <a:spcPts val="2600"/>
              </a:lnSpc>
              <a:spcBef>
                <a:spcPts val="270"/>
              </a:spcBef>
              <a:spcAft>
                <a:spcPts val="0"/>
              </a:spcAft>
            </a:pPr>
            <a:r>
              <a:rPr lang="en-US" sz="2000" spc="30">
                <a:solidFill>
                  <a:srgbClr val="000000"/>
                </a:solidFill>
                <a:latin typeface="Tahoma" panose="02020603050405020304" pitchFamily="2"/>
              </a:rPr>
              <a:t>za pojedine poslove. </a:t>
            </a:r>
          </a:p>
          <a:p>
            <a:pPr marL="502920" marR="0" indent="0" algn="l">
              <a:lnSpc>
                <a:spcPts val="2900"/>
              </a:lnSpc>
              <a:spcBef>
                <a:spcPts val="765"/>
              </a:spcBef>
              <a:spcAft>
                <a:spcPts val="410"/>
              </a:spcAft>
            </a:pPr>
            <a:r>
              <a:rPr lang="en-US" sz="2650" spc="5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00" spc="55">
                <a:solidFill>
                  <a:srgbClr val="000000"/>
                </a:solidFill>
                <a:latin typeface="Tahoma" panose="02020603050405020304" pitchFamily="2"/>
              </a:rPr>
              <a:t>Kofinansiranje?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4758055" y="1497330"/>
            <a:ext cx="3764280" cy="2513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8750" rIns="0" bIns="0" anchor="t">
            <a:normAutofit fontScale="87500"/>
          </a:bodyPr>
          <a:lstStyle/>
          <a:p>
            <a:pPr marL="0" marR="0" indent="365760" algn="l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350" b="1" spc="75">
                <a:solidFill>
                  <a:srgbClr val="000000"/>
                </a:solidFill>
                <a:latin typeface="Tahoma" panose="02020603050405020304" pitchFamily="2"/>
              </a:rPr>
              <a:t>Institucionalna politika </a:t>
            </a:r>
          </a:p>
          <a:p>
            <a:pPr marL="320040" marR="0" indent="0" algn="l">
              <a:lnSpc>
                <a:spcPts val="30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2350" b="1" spc="55">
                <a:solidFill>
                  <a:srgbClr val="000000"/>
                </a:solidFill>
                <a:latin typeface="Tahoma" panose="02020603050405020304" pitchFamily="2"/>
              </a:rPr>
              <a:t>način 2: </a:t>
            </a:r>
          </a:p>
          <a:p>
            <a:pPr marL="0" marR="0" indent="0" algn="ctr">
              <a:lnSpc>
                <a:spcPts val="2900"/>
              </a:lnSpc>
              <a:spcBef>
                <a:spcPts val="835"/>
              </a:spcBef>
              <a:spcAft>
                <a:spcPts val="0"/>
              </a:spcAft>
            </a:pPr>
            <a:r>
              <a:rPr lang="en-US" sz="2650" spc="55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00" spc="55">
                <a:solidFill>
                  <a:srgbClr val="000000"/>
                </a:solidFill>
                <a:latin typeface="Tahoma" panose="02020603050405020304" pitchFamily="2"/>
              </a:rPr>
              <a:t>Na osnovu redovne </a:t>
            </a:r>
          </a:p>
          <a:p>
            <a:pPr marL="731520" marR="0" indent="0" algn="l">
              <a:lnSpc>
                <a:spcPts val="2600"/>
              </a:lnSpc>
              <a:spcBef>
                <a:spcPts val="80"/>
              </a:spcBef>
              <a:spcAft>
                <a:spcPts val="0"/>
              </a:spcAft>
            </a:pPr>
            <a:r>
              <a:rPr lang="en-US" sz="2000" spc="0">
                <a:solidFill>
                  <a:srgbClr val="000000"/>
                </a:solidFill>
                <a:latin typeface="Tahoma" panose="02020603050405020304" pitchFamily="2"/>
              </a:rPr>
              <a:t>zarade zaposlenog na toj </a:t>
            </a:r>
          </a:p>
          <a:p>
            <a:pPr marL="731520" marR="0" indent="0" algn="l">
              <a:lnSpc>
                <a:spcPts val="2600"/>
              </a:lnSpc>
              <a:spcBef>
                <a:spcPts val="270"/>
              </a:spcBef>
              <a:spcAft>
                <a:spcPts val="0"/>
              </a:spcAft>
            </a:pPr>
            <a:r>
              <a:rPr lang="en-US" sz="2000" spc="25">
                <a:solidFill>
                  <a:srgbClr val="000000"/>
                </a:solidFill>
                <a:latin typeface="Tahoma" panose="02020603050405020304" pitchFamily="2"/>
              </a:rPr>
              <a:t>instituciji; Dokaz platni </a:t>
            </a:r>
          </a:p>
          <a:p>
            <a:pPr marL="731520" marR="0" indent="0" algn="l">
              <a:lnSpc>
                <a:spcPts val="2600"/>
              </a:lnSpc>
              <a:spcBef>
                <a:spcPts val="270"/>
              </a:spcBef>
              <a:spcAft>
                <a:spcPts val="0"/>
              </a:spcAft>
            </a:pPr>
            <a:r>
              <a:rPr lang="en-US" sz="2000" spc="10">
                <a:solidFill>
                  <a:srgbClr val="000000"/>
                </a:solidFill>
                <a:latin typeface="Tahoma" panose="02020603050405020304" pitchFamily="2"/>
              </a:rPr>
              <a:t>listići </a:t>
            </a:r>
          </a:p>
        </p:txBody>
      </p:sp>
    </p:spTree>
    <p:extLst>
      <p:ext uri="{BB962C8B-B14F-4D97-AF65-F5344CB8AC3E}">
        <p14:creationId xmlns:p14="http://schemas.microsoft.com/office/powerpoint/2010/main" val="242547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0815" y="170815"/>
            <a:ext cx="1767840" cy="606425"/>
          </a:xfrm>
          <a:prstGeom prst="rect">
            <a:avLst/>
          </a:prstGeom>
        </p:spPr>
      </p:pic>
      <p:graphicFrame>
        <p:nvGraphicFramePr>
          <p:cNvPr id="34" name="table 34"/>
          <p:cNvGraphicFramePr>
            <a:graphicFrameLocks noGrp="1"/>
          </p:cNvGraphicFramePr>
          <p:nvPr/>
        </p:nvGraphicFramePr>
        <p:xfrm>
          <a:off x="170815" y="165100"/>
          <a:ext cx="7175500" cy="882015"/>
        </p:xfrm>
        <a:graphic>
          <a:graphicData uri="http://schemas.openxmlformats.org/drawingml/2006/table">
            <a:tbl>
              <a:tblPr/>
              <a:tblGrid>
                <a:gridCol w="1767840"/>
                <a:gridCol w="5407660"/>
              </a:tblGrid>
              <a:tr h="882015">
                <a:tc>
                  <a:txBody>
                    <a:bodyPr/>
                    <a:lstStyle/>
                    <a:p>
                      <a:pPr algn="l"/>
                      <a:r>
                        <a:rPr lang="en-US" sz="10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607185" indent="0" algn="r">
                        <a:lnSpc>
                          <a:spcPts val="4000"/>
                        </a:lnSpc>
                        <a:spcBef>
                          <a:spcPts val="2890"/>
                        </a:spcBef>
                        <a:spcAft>
                          <a:spcPts val="0"/>
                        </a:spcAft>
                      </a:pPr>
                      <a:r>
                        <a:rPr lang="en-US" sz="3700" spc="0">
                          <a:solidFill>
                            <a:srgbClr val="000000"/>
                          </a:solidFill>
                          <a:latin typeface="Tahoma" panose="02020603050405020304" pitchFamily="2"/>
                        </a:rPr>
                        <a:t>Staff Costs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170815" y="1184275"/>
            <a:ext cx="7175500" cy="5521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6845" rIns="0" bIns="0" anchor="t">
            <a:normAutofit fontScale="95000"/>
          </a:bodyPr>
          <a:lstStyle/>
          <a:p>
            <a:pPr marL="228600" marR="0" indent="320040" algn="l">
              <a:lnSpc>
                <a:spcPts val="3000"/>
              </a:lnSpc>
              <a:spcAft>
                <a:spcPts val="0"/>
              </a:spcAft>
              <a:buFont typeface="Symbol"/>
              <a:buChar char="·"/>
            </a:pPr>
            <a:r>
              <a:rPr lang="en-US" sz="2400" spc="50">
                <a:solidFill>
                  <a:srgbClr val="000000"/>
                </a:solidFill>
                <a:latin typeface="Tahoma" panose="02020603050405020304" pitchFamily="2"/>
              </a:rPr>
              <a:t>Za pravdanje u reviziji potrebno je: </a:t>
            </a:r>
          </a:p>
          <a:p>
            <a:pPr marL="640080" marR="0" indent="0" algn="l">
              <a:lnSpc>
                <a:spcPts val="2800"/>
              </a:lnSpc>
              <a:spcBef>
                <a:spcPts val="845"/>
              </a:spcBef>
              <a:spcAft>
                <a:spcPts val="0"/>
              </a:spcAft>
            </a:pPr>
            <a:r>
              <a:rPr lang="en-US" sz="2650" spc="8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00" spc="80">
                <a:solidFill>
                  <a:srgbClr val="000000"/>
                </a:solidFill>
                <a:latin typeface="Tahoma" panose="02020603050405020304" pitchFamily="2"/>
              </a:rPr>
              <a:t>U slučaju isplate honorara: </a:t>
            </a:r>
          </a:p>
          <a:p>
            <a:pPr marL="1143000" marR="0" indent="228600" algn="l">
              <a:lnSpc>
                <a:spcPts val="2200"/>
              </a:lnSpc>
              <a:spcBef>
                <a:spcPts val="55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50">
                <a:solidFill>
                  <a:srgbClr val="000000"/>
                </a:solidFill>
                <a:latin typeface="Tahoma" panose="02020603050405020304" pitchFamily="2"/>
              </a:rPr>
              <a:t>Convention for Staff </a:t>
            </a:r>
          </a:p>
          <a:p>
            <a:pPr marL="1143000" marR="0" indent="228600" algn="l">
              <a:lnSpc>
                <a:spcPts val="2200"/>
              </a:lnSpc>
              <a:spcBef>
                <a:spcPts val="72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35">
                <a:solidFill>
                  <a:srgbClr val="000000"/>
                </a:solidFill>
                <a:latin typeface="Tahoma" panose="02020603050405020304" pitchFamily="2"/>
              </a:rPr>
              <a:t>Time Sheet </a:t>
            </a:r>
          </a:p>
          <a:p>
            <a:pPr marL="1143000" marR="0" indent="228600" algn="l">
              <a:lnSpc>
                <a:spcPts val="2200"/>
              </a:lnSpc>
              <a:spcBef>
                <a:spcPts val="72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45">
                <a:solidFill>
                  <a:srgbClr val="000000"/>
                </a:solidFill>
                <a:latin typeface="Tahoma" panose="02020603050405020304" pitchFamily="2"/>
              </a:rPr>
              <a:t>Ugovor </a:t>
            </a:r>
          </a:p>
          <a:p>
            <a:pPr marL="1143000" marR="0" indent="228600" algn="l">
              <a:lnSpc>
                <a:spcPts val="2200"/>
              </a:lnSpc>
              <a:spcBef>
                <a:spcPts val="71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40" smtClean="0">
                <a:solidFill>
                  <a:srgbClr val="000000"/>
                </a:solidFill>
                <a:latin typeface="Tahoma" panose="02020603050405020304" pitchFamily="2"/>
              </a:rPr>
              <a:t>Rekapitulacija </a:t>
            </a:r>
            <a:endParaRPr lang="en-US" sz="1700" spc="40">
              <a:solidFill>
                <a:srgbClr val="000000"/>
              </a:solidFill>
              <a:latin typeface="Tahoma" panose="02020603050405020304" pitchFamily="2"/>
            </a:endParaRPr>
          </a:p>
          <a:p>
            <a:pPr marL="1143000" marR="0" indent="228600" algn="l">
              <a:lnSpc>
                <a:spcPts val="2200"/>
              </a:lnSpc>
              <a:spcBef>
                <a:spcPts val="71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40">
                <a:solidFill>
                  <a:srgbClr val="000000"/>
                </a:solidFill>
                <a:latin typeface="Tahoma" panose="02020603050405020304" pitchFamily="2"/>
              </a:rPr>
              <a:t>OPJ obrazac (ili ekvivalentna e-potvrda) </a:t>
            </a:r>
          </a:p>
          <a:p>
            <a:pPr marL="1143000" marR="0" indent="228600" algn="l">
              <a:lnSpc>
                <a:spcPts val="2200"/>
              </a:lnSpc>
              <a:spcBef>
                <a:spcPts val="71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20">
                <a:solidFill>
                  <a:srgbClr val="000000"/>
                </a:solidFill>
                <a:latin typeface="Tahoma" panose="02020603050405020304" pitchFamily="2"/>
              </a:rPr>
              <a:t>Izvod iz banke za neto honorar, ali i za poreze i doprinose </a:t>
            </a:r>
          </a:p>
          <a:p>
            <a:pPr marL="640080" marR="0" indent="0" algn="l">
              <a:lnSpc>
                <a:spcPts val="2800"/>
              </a:lnSpc>
              <a:spcBef>
                <a:spcPts val="775"/>
              </a:spcBef>
              <a:spcAft>
                <a:spcPts val="0"/>
              </a:spcAft>
            </a:pPr>
            <a:r>
              <a:rPr lang="en-US" sz="2650" spc="60">
                <a:solidFill>
                  <a:srgbClr val="000000"/>
                </a:solidFill>
                <a:latin typeface="Arial" panose="02020603050405020304" pitchFamily="2"/>
              </a:rPr>
              <a:t>– </a:t>
            </a:r>
            <a:r>
              <a:rPr lang="en-US" sz="2000" spc="60">
                <a:solidFill>
                  <a:srgbClr val="000000"/>
                </a:solidFill>
                <a:latin typeface="Tahoma" panose="02020603050405020304" pitchFamily="2"/>
              </a:rPr>
              <a:t>Isplata kroz zaradu: </a:t>
            </a:r>
          </a:p>
          <a:p>
            <a:pPr marL="1143000" marR="0" indent="228600" algn="l">
              <a:lnSpc>
                <a:spcPts val="2200"/>
              </a:lnSpc>
              <a:spcBef>
                <a:spcPts val="55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35">
                <a:solidFill>
                  <a:srgbClr val="000000"/>
                </a:solidFill>
                <a:latin typeface="Tahoma" panose="02020603050405020304" pitchFamily="2"/>
              </a:rPr>
              <a:t>Convention for Staff; odluka ustanove koja važi za sve </a:t>
            </a:r>
          </a:p>
          <a:p>
            <a:pPr marL="1143000" marR="0" indent="228600" algn="l">
              <a:lnSpc>
                <a:spcPts val="2200"/>
              </a:lnSpc>
              <a:spcBef>
                <a:spcPts val="71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35">
                <a:solidFill>
                  <a:srgbClr val="000000"/>
                </a:solidFill>
                <a:latin typeface="Tahoma" panose="02020603050405020304" pitchFamily="2"/>
              </a:rPr>
              <a:t>Time Sheet </a:t>
            </a:r>
          </a:p>
          <a:p>
            <a:pPr marL="1143000" marR="0" indent="228600" algn="l">
              <a:lnSpc>
                <a:spcPts val="2200"/>
              </a:lnSpc>
              <a:spcBef>
                <a:spcPts val="72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40">
                <a:solidFill>
                  <a:srgbClr val="000000"/>
                </a:solidFill>
                <a:latin typeface="Tahoma" panose="02020603050405020304" pitchFamily="2"/>
              </a:rPr>
              <a:t>Platni listić </a:t>
            </a:r>
          </a:p>
          <a:p>
            <a:pPr marL="1143000" marR="0" indent="228600" algn="l">
              <a:lnSpc>
                <a:spcPts val="2200"/>
              </a:lnSpc>
              <a:spcBef>
                <a:spcPts val="72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40">
                <a:solidFill>
                  <a:srgbClr val="000000"/>
                </a:solidFill>
                <a:latin typeface="Tahoma" panose="02020603050405020304" pitchFamily="2"/>
              </a:rPr>
              <a:t>OPJ (ili PPP) obrazac (ili ekvivalentna e-potvrda) </a:t>
            </a:r>
          </a:p>
          <a:p>
            <a:pPr marL="1143000" marR="0" indent="228600" algn="l">
              <a:lnSpc>
                <a:spcPts val="2200"/>
              </a:lnSpc>
              <a:spcBef>
                <a:spcPts val="715"/>
              </a:spcBef>
              <a:spcAft>
                <a:spcPts val="505"/>
              </a:spcAft>
              <a:buFont typeface="Symbol"/>
              <a:buChar char="·"/>
            </a:pPr>
            <a:r>
              <a:rPr lang="en-US" sz="1700" spc="45">
                <a:solidFill>
                  <a:srgbClr val="000000"/>
                </a:solidFill>
                <a:latin typeface="Tahoma" panose="02020603050405020304" pitchFamily="2"/>
              </a:rPr>
              <a:t>Izvod iz banke za neto zarade (poreza i doprinosa) </a:t>
            </a:r>
          </a:p>
        </p:txBody>
      </p:sp>
    </p:spTree>
    <p:extLst>
      <p:ext uri="{BB962C8B-B14F-4D97-AF65-F5344CB8AC3E}">
        <p14:creationId xmlns:p14="http://schemas.microsoft.com/office/powerpoint/2010/main" val="40991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5983</Words>
  <Application>Microsoft Office PowerPoint</Application>
  <PresentationFormat>On-screen Show (4:3)</PresentationFormat>
  <Paragraphs>1086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1" baseType="lpstr">
      <vt:lpstr>Arial</vt:lpstr>
      <vt:lpstr>Arial Narrow</vt:lpstr>
      <vt:lpstr>Calibri</vt:lpstr>
      <vt:lpstr>Century Gothic</vt:lpstr>
      <vt:lpstr>CG Times (W1)</vt:lpstr>
      <vt:lpstr>Garamond</vt:lpstr>
      <vt:lpstr>Symbol</vt:lpstr>
      <vt:lpstr>Tahoma</vt:lpstr>
      <vt:lpstr>Times New Roman</vt:lpstr>
      <vt:lpstr>Verdana</vt:lpstr>
      <vt:lpstr>Wingdings</vt:lpstr>
      <vt:lpstr>գ</vt:lpstr>
      <vt:lpstr>գingdings</vt:lpstr>
      <vt:lpstr/>
      <vt:lpstr>Financial overview of the project implementation</vt:lpstr>
      <vt:lpstr>Statement of the Costs Incurred</vt:lpstr>
      <vt:lpstr>Total Project finance</vt:lpstr>
      <vt:lpstr>Co-financing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Nenad Milutinovic</cp:lastModifiedBy>
  <cp:revision>5</cp:revision>
  <dcterms:modified xsi:type="dcterms:W3CDTF">2016-11-23T10:51:23Z</dcterms:modified>
</cp:coreProperties>
</file>